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9" r:id="rId7"/>
    <p:sldId id="262" r:id="rId8"/>
    <p:sldId id="261" r:id="rId9"/>
    <p:sldId id="276" r:id="rId10"/>
    <p:sldId id="270" r:id="rId11"/>
    <p:sldId id="264" r:id="rId12"/>
    <p:sldId id="279" r:id="rId13"/>
    <p:sldId id="369" r:id="rId14"/>
    <p:sldId id="278" r:id="rId15"/>
    <p:sldId id="368" r:id="rId16"/>
    <p:sldId id="281" r:id="rId17"/>
    <p:sldId id="275" r:id="rId18"/>
    <p:sldId id="266" r:id="rId19"/>
    <p:sldId id="267" r:id="rId20"/>
    <p:sldId id="277" r:id="rId21"/>
    <p:sldId id="268" r:id="rId22"/>
    <p:sldId id="271" r:id="rId23"/>
    <p:sldId id="366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60DA0-69AA-4C49-9AFB-DEB4A2300913}" v="6" dt="2026-03-18T17:32:15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Beup" userId="a7c245bc-2e7d-48e3-bca2-ffb15057b533" providerId="ADAL" clId="{856F8347-8FF4-54B7-959D-6C8505DCB779}"/>
    <pc:docChg chg="undo custSel addSld delSld modSld">
      <pc:chgData name="Lee Beup" userId="a7c245bc-2e7d-48e3-bca2-ffb15057b533" providerId="ADAL" clId="{856F8347-8FF4-54B7-959D-6C8505DCB779}" dt="2026-03-18T17:32:15.770" v="35" actId="2696"/>
      <pc:docMkLst>
        <pc:docMk/>
      </pc:docMkLst>
      <pc:sldChg chg="addSp delSp modSp add del mod setBg">
        <pc:chgData name="Lee Beup" userId="a7c245bc-2e7d-48e3-bca2-ffb15057b533" providerId="ADAL" clId="{856F8347-8FF4-54B7-959D-6C8505DCB779}" dt="2026-03-18T17:14:22.916" v="34"/>
        <pc:sldMkLst>
          <pc:docMk/>
          <pc:sldMk cId="1788920882" sldId="271"/>
        </pc:sldMkLst>
        <pc:spChg chg="mod">
          <ac:chgData name="Lee Beup" userId="a7c245bc-2e7d-48e3-bca2-ffb15057b533" providerId="ADAL" clId="{856F8347-8FF4-54B7-959D-6C8505DCB779}" dt="2026-03-18T15:58:21.144" v="19" actId="1076"/>
          <ac:spMkLst>
            <pc:docMk/>
            <pc:sldMk cId="1788920882" sldId="271"/>
            <ac:spMk id="7" creationId="{C95E6F2A-AD9F-2774-3809-36F3974DC1C5}"/>
          </ac:spMkLst>
        </pc:spChg>
        <pc:spChg chg="del mod">
          <ac:chgData name="Lee Beup" userId="a7c245bc-2e7d-48e3-bca2-ffb15057b533" providerId="ADAL" clId="{856F8347-8FF4-54B7-959D-6C8505DCB779}" dt="2026-03-18T17:14:22.235" v="33" actId="478"/>
          <ac:spMkLst>
            <pc:docMk/>
            <pc:sldMk cId="1788920882" sldId="271"/>
            <ac:spMk id="8" creationId="{00188506-A4EA-75AE-12D2-85B639724AE0}"/>
          </ac:spMkLst>
        </pc:spChg>
        <pc:graphicFrameChg chg="add del mod modGraphic">
          <ac:chgData name="Lee Beup" userId="a7c245bc-2e7d-48e3-bca2-ffb15057b533" providerId="ADAL" clId="{856F8347-8FF4-54B7-959D-6C8505DCB779}" dt="2026-03-18T17:14:20.960" v="32" actId="478"/>
          <ac:graphicFrameMkLst>
            <pc:docMk/>
            <pc:sldMk cId="1788920882" sldId="271"/>
            <ac:graphicFrameMk id="3" creationId="{8C0EF008-BDD0-62FA-E5E7-6F2988C5BFE4}"/>
          </ac:graphicFrameMkLst>
        </pc:graphicFrameChg>
        <pc:graphicFrameChg chg="mod modGraphic">
          <ac:chgData name="Lee Beup" userId="a7c245bc-2e7d-48e3-bca2-ffb15057b533" providerId="ADAL" clId="{856F8347-8FF4-54B7-959D-6C8505DCB779}" dt="2026-03-18T15:59:04.547" v="28" actId="207"/>
          <ac:graphicFrameMkLst>
            <pc:docMk/>
            <pc:sldMk cId="1788920882" sldId="271"/>
            <ac:graphicFrameMk id="9" creationId="{5F5E1518-4FFB-E937-1913-8E05AE346542}"/>
          </ac:graphicFrameMkLst>
        </pc:graphicFrameChg>
        <pc:graphicFrameChg chg="add mod">
          <ac:chgData name="Lee Beup" userId="a7c245bc-2e7d-48e3-bca2-ffb15057b533" providerId="ADAL" clId="{856F8347-8FF4-54B7-959D-6C8505DCB779}" dt="2026-03-18T17:14:22.916" v="34"/>
          <ac:graphicFrameMkLst>
            <pc:docMk/>
            <pc:sldMk cId="1788920882" sldId="271"/>
            <ac:graphicFrameMk id="10" creationId="{B60EBD41-D406-45CD-86FF-FB82695746EF}"/>
          </ac:graphicFrameMkLst>
        </pc:graphicFrameChg>
        <pc:picChg chg="del">
          <ac:chgData name="Lee Beup" userId="a7c245bc-2e7d-48e3-bca2-ffb15057b533" providerId="ADAL" clId="{856F8347-8FF4-54B7-959D-6C8505DCB779}" dt="2026-03-18T15:56:39.581" v="0" actId="478"/>
          <ac:picMkLst>
            <pc:docMk/>
            <pc:sldMk cId="1788920882" sldId="271"/>
            <ac:picMk id="12" creationId="{8896257C-1F2F-5596-EBAC-72E30F6DC464}"/>
          </ac:picMkLst>
        </pc:picChg>
      </pc:sldChg>
      <pc:sldChg chg="del">
        <pc:chgData name="Lee Beup" userId="a7c245bc-2e7d-48e3-bca2-ffb15057b533" providerId="ADAL" clId="{856F8347-8FF4-54B7-959D-6C8505DCB779}" dt="2026-03-18T17:32:15.770" v="35" actId="2696"/>
        <pc:sldMkLst>
          <pc:docMk/>
          <pc:sldMk cId="389880259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558B4-06C3-594F-92C3-4E761CDACCE6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33512-B18E-D644-B86D-1F172AF5CFE3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</a:rPr>
            <a:t>TAM - $48B</a:t>
          </a:r>
        </a:p>
      </dgm:t>
    </dgm:pt>
    <dgm:pt modelId="{E696A626-CFCF-F949-BA37-72892722014E}" type="parTrans" cxnId="{D9008D23-F101-064E-93DA-2E131C9E2DFF}">
      <dgm:prSet/>
      <dgm:spPr/>
      <dgm:t>
        <a:bodyPr/>
        <a:lstStyle/>
        <a:p>
          <a:endParaRPr lang="en-US" sz="1800"/>
        </a:p>
      </dgm:t>
    </dgm:pt>
    <dgm:pt modelId="{BFF3B88D-1EC6-E346-B844-D371739E072A}" type="sibTrans" cxnId="{D9008D23-F101-064E-93DA-2E131C9E2DFF}">
      <dgm:prSet/>
      <dgm:spPr/>
      <dgm:t>
        <a:bodyPr/>
        <a:lstStyle/>
        <a:p>
          <a:endParaRPr lang="en-US" sz="1800"/>
        </a:p>
      </dgm:t>
    </dgm:pt>
    <dgm:pt modelId="{6C5C2DE3-3117-1041-A911-2D670F0AFBD6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</a:rPr>
            <a:t>SAM - $12B</a:t>
          </a:r>
        </a:p>
      </dgm:t>
    </dgm:pt>
    <dgm:pt modelId="{BF85F402-F6F6-2B49-84D9-145C24A1544E}" type="parTrans" cxnId="{3A977EC5-2F05-DB47-8FA0-87F5A79D34D8}">
      <dgm:prSet/>
      <dgm:spPr/>
      <dgm:t>
        <a:bodyPr/>
        <a:lstStyle/>
        <a:p>
          <a:endParaRPr lang="en-US" sz="1800"/>
        </a:p>
      </dgm:t>
    </dgm:pt>
    <dgm:pt modelId="{11C456A7-0C71-7247-9FC5-B4FD4F0E8A86}" type="sibTrans" cxnId="{3A977EC5-2F05-DB47-8FA0-87F5A79D34D8}">
      <dgm:prSet/>
      <dgm:spPr/>
      <dgm:t>
        <a:bodyPr/>
        <a:lstStyle/>
        <a:p>
          <a:endParaRPr lang="en-US" sz="1800"/>
        </a:p>
      </dgm:t>
    </dgm:pt>
    <dgm:pt modelId="{121B40CC-2F9D-E84A-894D-83A8AED7D5E7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</a:rPr>
            <a:t>SOM – $4B</a:t>
          </a:r>
        </a:p>
      </dgm:t>
    </dgm:pt>
    <dgm:pt modelId="{6BF9016D-86BB-A649-8E72-A3CC5BBA8445}" type="parTrans" cxnId="{6EB5E53F-E7D8-9A4C-8C18-7095E05A24C0}">
      <dgm:prSet/>
      <dgm:spPr/>
      <dgm:t>
        <a:bodyPr/>
        <a:lstStyle/>
        <a:p>
          <a:endParaRPr lang="en-US" sz="1800"/>
        </a:p>
      </dgm:t>
    </dgm:pt>
    <dgm:pt modelId="{B3832BC7-521F-0242-90ED-46FDD05AFA4B}" type="sibTrans" cxnId="{6EB5E53F-E7D8-9A4C-8C18-7095E05A24C0}">
      <dgm:prSet/>
      <dgm:spPr/>
      <dgm:t>
        <a:bodyPr/>
        <a:lstStyle/>
        <a:p>
          <a:endParaRPr lang="en-US" sz="1800"/>
        </a:p>
      </dgm:t>
    </dgm:pt>
    <dgm:pt modelId="{577424A8-7726-9B45-BFB3-47D67E131DC9}" type="pres">
      <dgm:prSet presAssocID="{AD5558B4-06C3-594F-92C3-4E761CDACCE6}" presName="Name0" presStyleCnt="0">
        <dgm:presLayoutVars>
          <dgm:chMax val="7"/>
          <dgm:resizeHandles val="exact"/>
        </dgm:presLayoutVars>
      </dgm:prSet>
      <dgm:spPr/>
    </dgm:pt>
    <dgm:pt modelId="{97717446-E424-B648-8CBA-2142285395C0}" type="pres">
      <dgm:prSet presAssocID="{AD5558B4-06C3-594F-92C3-4E761CDACCE6}" presName="comp1" presStyleCnt="0"/>
      <dgm:spPr/>
    </dgm:pt>
    <dgm:pt modelId="{884F8344-8E57-3B48-8FA2-C41227AA7CCE}" type="pres">
      <dgm:prSet presAssocID="{AD5558B4-06C3-594F-92C3-4E761CDACCE6}" presName="circle1" presStyleLbl="node1" presStyleIdx="0" presStyleCnt="3"/>
      <dgm:spPr/>
    </dgm:pt>
    <dgm:pt modelId="{B0EEC57E-750F-D74A-9AA8-2953BAACFCF0}" type="pres">
      <dgm:prSet presAssocID="{AD5558B4-06C3-594F-92C3-4E761CDACCE6}" presName="c1text" presStyleLbl="node1" presStyleIdx="0" presStyleCnt="3">
        <dgm:presLayoutVars>
          <dgm:bulletEnabled val="1"/>
        </dgm:presLayoutVars>
      </dgm:prSet>
      <dgm:spPr/>
    </dgm:pt>
    <dgm:pt modelId="{0B1FFBB2-0290-2047-B6C6-1CA4E8FB115E}" type="pres">
      <dgm:prSet presAssocID="{AD5558B4-06C3-594F-92C3-4E761CDACCE6}" presName="comp2" presStyleCnt="0"/>
      <dgm:spPr/>
    </dgm:pt>
    <dgm:pt modelId="{39F63C62-4F59-5444-9E22-13D2943FEE9E}" type="pres">
      <dgm:prSet presAssocID="{AD5558B4-06C3-594F-92C3-4E761CDACCE6}" presName="circle2" presStyleLbl="node1" presStyleIdx="1" presStyleCnt="3"/>
      <dgm:spPr/>
    </dgm:pt>
    <dgm:pt modelId="{970A86C7-229A-4947-995D-B9636186BAE6}" type="pres">
      <dgm:prSet presAssocID="{AD5558B4-06C3-594F-92C3-4E761CDACCE6}" presName="c2text" presStyleLbl="node1" presStyleIdx="1" presStyleCnt="3">
        <dgm:presLayoutVars>
          <dgm:bulletEnabled val="1"/>
        </dgm:presLayoutVars>
      </dgm:prSet>
      <dgm:spPr/>
    </dgm:pt>
    <dgm:pt modelId="{AE07F88D-C4EE-364A-AE00-391E6A99FA15}" type="pres">
      <dgm:prSet presAssocID="{AD5558B4-06C3-594F-92C3-4E761CDACCE6}" presName="comp3" presStyleCnt="0"/>
      <dgm:spPr/>
    </dgm:pt>
    <dgm:pt modelId="{E12123F9-939E-4348-891A-AB4896C710A2}" type="pres">
      <dgm:prSet presAssocID="{AD5558B4-06C3-594F-92C3-4E761CDACCE6}" presName="circle3" presStyleLbl="node1" presStyleIdx="2" presStyleCnt="3"/>
      <dgm:spPr/>
    </dgm:pt>
    <dgm:pt modelId="{DAC69DCC-9C7C-E44D-8829-0B0C2A3E3F34}" type="pres">
      <dgm:prSet presAssocID="{AD5558B4-06C3-594F-92C3-4E761CDACCE6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BBB9712-EB55-0E47-AC95-D894F61DB4E2}" type="presOf" srcId="{6CF33512-B18E-D644-B86D-1F172AF5CFE3}" destId="{884F8344-8E57-3B48-8FA2-C41227AA7CCE}" srcOrd="0" destOrd="0" presId="urn:microsoft.com/office/officeart/2005/8/layout/venn2"/>
    <dgm:cxn modelId="{D9008D23-F101-064E-93DA-2E131C9E2DFF}" srcId="{AD5558B4-06C3-594F-92C3-4E761CDACCE6}" destId="{6CF33512-B18E-D644-B86D-1F172AF5CFE3}" srcOrd="0" destOrd="0" parTransId="{E696A626-CFCF-F949-BA37-72892722014E}" sibTransId="{BFF3B88D-1EC6-E346-B844-D371739E072A}"/>
    <dgm:cxn modelId="{44B3CD27-D0B4-594A-8661-C4C4C24C8BE5}" type="presOf" srcId="{6C5C2DE3-3117-1041-A911-2D670F0AFBD6}" destId="{39F63C62-4F59-5444-9E22-13D2943FEE9E}" srcOrd="0" destOrd="0" presId="urn:microsoft.com/office/officeart/2005/8/layout/venn2"/>
    <dgm:cxn modelId="{6EB5E53F-E7D8-9A4C-8C18-7095E05A24C0}" srcId="{AD5558B4-06C3-594F-92C3-4E761CDACCE6}" destId="{121B40CC-2F9D-E84A-894D-83A8AED7D5E7}" srcOrd="2" destOrd="0" parTransId="{6BF9016D-86BB-A649-8E72-A3CC5BBA8445}" sibTransId="{B3832BC7-521F-0242-90ED-46FDD05AFA4B}"/>
    <dgm:cxn modelId="{A7A52A7F-4E5F-7E40-A9F9-C5FA3C27B424}" type="presOf" srcId="{121B40CC-2F9D-E84A-894D-83A8AED7D5E7}" destId="{E12123F9-939E-4348-891A-AB4896C710A2}" srcOrd="0" destOrd="0" presId="urn:microsoft.com/office/officeart/2005/8/layout/venn2"/>
    <dgm:cxn modelId="{6B415C94-EFFE-D844-9DF7-4B6C90F07A99}" type="presOf" srcId="{AD5558B4-06C3-594F-92C3-4E761CDACCE6}" destId="{577424A8-7726-9B45-BFB3-47D67E131DC9}" srcOrd="0" destOrd="0" presId="urn:microsoft.com/office/officeart/2005/8/layout/venn2"/>
    <dgm:cxn modelId="{3A977EC5-2F05-DB47-8FA0-87F5A79D34D8}" srcId="{AD5558B4-06C3-594F-92C3-4E761CDACCE6}" destId="{6C5C2DE3-3117-1041-A911-2D670F0AFBD6}" srcOrd="1" destOrd="0" parTransId="{BF85F402-F6F6-2B49-84D9-145C24A1544E}" sibTransId="{11C456A7-0C71-7247-9FC5-B4FD4F0E8A86}"/>
    <dgm:cxn modelId="{A71A2CCA-7FC9-7B44-929B-1F8E59FB4C42}" type="presOf" srcId="{121B40CC-2F9D-E84A-894D-83A8AED7D5E7}" destId="{DAC69DCC-9C7C-E44D-8829-0B0C2A3E3F34}" srcOrd="1" destOrd="0" presId="urn:microsoft.com/office/officeart/2005/8/layout/venn2"/>
    <dgm:cxn modelId="{615AACF9-7A16-5348-8358-3B31B9D02B0F}" type="presOf" srcId="{6CF33512-B18E-D644-B86D-1F172AF5CFE3}" destId="{B0EEC57E-750F-D74A-9AA8-2953BAACFCF0}" srcOrd="1" destOrd="0" presId="urn:microsoft.com/office/officeart/2005/8/layout/venn2"/>
    <dgm:cxn modelId="{623D62FC-375D-4347-B952-98349824D39A}" type="presOf" srcId="{6C5C2DE3-3117-1041-A911-2D670F0AFBD6}" destId="{970A86C7-229A-4947-995D-B9636186BAE6}" srcOrd="1" destOrd="0" presId="urn:microsoft.com/office/officeart/2005/8/layout/venn2"/>
    <dgm:cxn modelId="{579CC2F7-2547-4B41-9F88-B44A6A3539E7}" type="presParOf" srcId="{577424A8-7726-9B45-BFB3-47D67E131DC9}" destId="{97717446-E424-B648-8CBA-2142285395C0}" srcOrd="0" destOrd="0" presId="urn:microsoft.com/office/officeart/2005/8/layout/venn2"/>
    <dgm:cxn modelId="{C7A3C6DB-88FF-1B4B-81A0-04B727B51180}" type="presParOf" srcId="{97717446-E424-B648-8CBA-2142285395C0}" destId="{884F8344-8E57-3B48-8FA2-C41227AA7CCE}" srcOrd="0" destOrd="0" presId="urn:microsoft.com/office/officeart/2005/8/layout/venn2"/>
    <dgm:cxn modelId="{2AC2750A-4F24-B244-A693-387AAF6D36B8}" type="presParOf" srcId="{97717446-E424-B648-8CBA-2142285395C0}" destId="{B0EEC57E-750F-D74A-9AA8-2953BAACFCF0}" srcOrd="1" destOrd="0" presId="urn:microsoft.com/office/officeart/2005/8/layout/venn2"/>
    <dgm:cxn modelId="{5FC40375-E46B-2947-A1B2-70A008EE9AED}" type="presParOf" srcId="{577424A8-7726-9B45-BFB3-47D67E131DC9}" destId="{0B1FFBB2-0290-2047-B6C6-1CA4E8FB115E}" srcOrd="1" destOrd="0" presId="urn:microsoft.com/office/officeart/2005/8/layout/venn2"/>
    <dgm:cxn modelId="{D884DA03-5716-7C4F-99E0-CCAA9F98A68E}" type="presParOf" srcId="{0B1FFBB2-0290-2047-B6C6-1CA4E8FB115E}" destId="{39F63C62-4F59-5444-9E22-13D2943FEE9E}" srcOrd="0" destOrd="0" presId="urn:microsoft.com/office/officeart/2005/8/layout/venn2"/>
    <dgm:cxn modelId="{6133D691-233D-7C40-8A8F-7EA44B752C71}" type="presParOf" srcId="{0B1FFBB2-0290-2047-B6C6-1CA4E8FB115E}" destId="{970A86C7-229A-4947-995D-B9636186BAE6}" srcOrd="1" destOrd="0" presId="urn:microsoft.com/office/officeart/2005/8/layout/venn2"/>
    <dgm:cxn modelId="{372E8172-A828-CE4D-A55E-E11508DCACFA}" type="presParOf" srcId="{577424A8-7726-9B45-BFB3-47D67E131DC9}" destId="{AE07F88D-C4EE-364A-AE00-391E6A99FA15}" srcOrd="2" destOrd="0" presId="urn:microsoft.com/office/officeart/2005/8/layout/venn2"/>
    <dgm:cxn modelId="{D406DFB3-E67F-2D46-96E6-D9809ED1E021}" type="presParOf" srcId="{AE07F88D-C4EE-364A-AE00-391E6A99FA15}" destId="{E12123F9-939E-4348-891A-AB4896C710A2}" srcOrd="0" destOrd="0" presId="urn:microsoft.com/office/officeart/2005/8/layout/venn2"/>
    <dgm:cxn modelId="{A64CD6C7-A5BE-0E4D-A11F-8A84989E7105}" type="presParOf" srcId="{AE07F88D-C4EE-364A-AE00-391E6A99FA15}" destId="{DAC69DCC-9C7C-E44D-8829-0B0C2A3E3F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F8344-8E57-3B48-8FA2-C41227AA7CCE}">
      <dsp:nvSpPr>
        <dsp:cNvPr id="0" name=""/>
        <dsp:cNvSpPr/>
      </dsp:nvSpPr>
      <dsp:spPr>
        <a:xfrm>
          <a:off x="578374" y="0"/>
          <a:ext cx="4053103" cy="4053103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TAM - $48B</a:t>
          </a:r>
        </a:p>
      </dsp:txBody>
      <dsp:txXfrm>
        <a:off x="1896646" y="202655"/>
        <a:ext cx="1416559" cy="607965"/>
      </dsp:txXfrm>
    </dsp:sp>
    <dsp:sp modelId="{39F63C62-4F59-5444-9E22-13D2943FEE9E}">
      <dsp:nvSpPr>
        <dsp:cNvPr id="0" name=""/>
        <dsp:cNvSpPr/>
      </dsp:nvSpPr>
      <dsp:spPr>
        <a:xfrm>
          <a:off x="1085012" y="1013275"/>
          <a:ext cx="3039827" cy="3039827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SAM - $12B</a:t>
          </a:r>
        </a:p>
      </dsp:txBody>
      <dsp:txXfrm>
        <a:off x="1896646" y="1203264"/>
        <a:ext cx="1416559" cy="569967"/>
      </dsp:txXfrm>
    </dsp:sp>
    <dsp:sp modelId="{E12123F9-939E-4348-891A-AB4896C710A2}">
      <dsp:nvSpPr>
        <dsp:cNvPr id="0" name=""/>
        <dsp:cNvSpPr/>
      </dsp:nvSpPr>
      <dsp:spPr>
        <a:xfrm>
          <a:off x="1591650" y="2026551"/>
          <a:ext cx="2026551" cy="2026551"/>
        </a:xfrm>
        <a:prstGeom prst="ellips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SOM – $4B</a:t>
          </a:r>
        </a:p>
      </dsp:txBody>
      <dsp:txXfrm>
        <a:off x="1888431" y="2533189"/>
        <a:ext cx="1432988" cy="101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33DF-6891-9245-8698-A595AA94D56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C3D6-3A19-B74F-BEA0-709A14F9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22D7B-DBA4-9A61-A29F-2F6863EF0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D0A55-2F63-DE31-6D85-4773155BE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F107E-C0F7-2C02-8E5D-EF172C641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3C1A2-695A-9337-17EF-17E262CEE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C3D6-3A19-B74F-BEA0-709A14F949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8" y="2130426"/>
            <a:ext cx="77744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7" y="3886200"/>
            <a:ext cx="640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74639"/>
            <a:ext cx="20579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9"/>
            <a:ext cx="602136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4406901"/>
            <a:ext cx="7774425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1" y="2906713"/>
            <a:ext cx="7774425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600201"/>
            <a:ext cx="4039652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600201"/>
            <a:ext cx="4039652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41240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41240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235" y="1535113"/>
            <a:ext cx="404282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235" y="2174875"/>
            <a:ext cx="4042828" cy="3951288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3050"/>
            <a:ext cx="3009097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81" y="273051"/>
            <a:ext cx="5113082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435101"/>
            <a:ext cx="3009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5" y="4800600"/>
            <a:ext cx="5487829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5" y="612775"/>
            <a:ext cx="5487829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5" y="5367338"/>
            <a:ext cx="5487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337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457337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457337" rtl="0" eaLnBrk="1" latinLnBrk="0" hangingPunct="1">
        <a:spcBef>
          <a:spcPct val="20000"/>
        </a:spcBef>
        <a:buFont typeface="Arial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457337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457337" rtl="0" eaLnBrk="1" latinLnBrk="0" hangingPunct="1">
        <a:spcBef>
          <a:spcPct val="20000"/>
        </a:spcBef>
        <a:buFont typeface="Arial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457337" rtl="0" eaLnBrk="1" latinLnBrk="0" hangingPunct="1">
        <a:spcBef>
          <a:spcPct val="20000"/>
        </a:spcBef>
        <a:buFont typeface="Arial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.jpe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8" Target="../media/image2.jpeg" Type="http://schemas.openxmlformats.org/officeDocument/2006/relationships/image"/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2.gif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7" Target="../media/image39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pn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hdphoto5.wdp" Type="http://schemas.microsoft.com/office/2007/relationships/hdphoto"/><Relationship Id="rId5" Target="../media/image10.jpeg" Type="http://schemas.openxmlformats.org/officeDocument/2006/relationships/image"/><Relationship Id="rId4" Target="../media/hdphoto4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13" Target="../media/image21.jpeg" Type="http://schemas.openxmlformats.org/officeDocument/2006/relationships/image"/><Relationship Id="rId3" Target="../media/hdphoto6.wdp" Type="http://schemas.microsoft.com/office/2007/relationships/hdphoto"/><Relationship Id="rId7" Target="../media/image16.jpeg" Type="http://schemas.openxmlformats.org/officeDocument/2006/relationships/image"/><Relationship Id="rId12" Target="../media/image20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jpeg" Type="http://schemas.openxmlformats.org/officeDocument/2006/relationships/image"/><Relationship Id="rId11" Target="../media/image19.jpeg" Type="http://schemas.openxmlformats.org/officeDocument/2006/relationships/image"/><Relationship Id="rId5" Target="../media/image14.png" Type="http://schemas.openxmlformats.org/officeDocument/2006/relationships/image"/><Relationship Id="rId10" Target="../media/image18.jpeg" Type="http://schemas.openxmlformats.org/officeDocument/2006/relationships/image"/><Relationship Id="rId4" Target="../media/image13.jpeg" Type="http://schemas.openxmlformats.org/officeDocument/2006/relationships/image"/><Relationship Id="rId9" Target="../media/image2.jpeg" Type="http://schemas.openxmlformats.org/officeDocument/2006/relationships/image"/><Relationship Id="rId14" Target="../media/image2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712" y="1096673"/>
            <a:ext cx="9915809" cy="923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5402">
                <a:solidFill>
                  <a:srgbClr val="EBF0F5"/>
                </a:solidFill>
              </a:rPr>
              <a:t>Always-On Industrial Connectivity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712" y="2377167"/>
            <a:ext cx="4939817" cy="461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1">
                <a:solidFill>
                  <a:srgbClr val="B9C3CD"/>
                </a:solidFill>
              </a:rPr>
              <a:t>Resolving the Industry 4.0 IoT Paradox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639" y="3657660"/>
            <a:ext cx="4486948" cy="5234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1">
                <a:solidFill>
                  <a:srgbClr val="B9C3CD"/>
                </a:solidFill>
              </a:rPr>
              <a:t>[PLACEHOLDER: Cover Visual]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7A5AC30-B8D2-657C-954B-072E6FD57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/>
                    </a14:imgEffect>
                  </a14:imgLayer>
                </a14:imgProps>
              </a:ext>
            </a:extLst>
          </a:blip>
          <a:srcRect b="9"/>
          <a:stretch>
            <a:fillRect/>
          </a:stretch>
        </p:blipFill>
        <p:spPr>
          <a:xfrm>
            <a:off x="-3155" y="-883"/>
            <a:ext cx="12195156" cy="6859776"/>
          </a:xfrm>
          <a:prstGeom prst="rect">
            <a:avLst/>
          </a:prstGeom>
        </p:spPr>
      </p:pic>
      <p:pic>
        <p:nvPicPr>
          <p:cNvPr descr="A logo with text on it&#10;&#10;AI-generated content may be incorrect." id="7" name="Picture 6">
            <a:extLst>
              <a:ext uri="{FF2B5EF4-FFF2-40B4-BE49-F238E27FC236}">
                <a16:creationId xmlns:a16="http://schemas.microsoft.com/office/drawing/2014/main" id="{6787012E-D252-4916-E972-6D6950285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062" y="710205"/>
            <a:ext cx="1798094" cy="805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9E520-D4EC-9772-12C4-73DFE6488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8AD77E-B385-EFB5-7D71-846F56BB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2A531-CCC9-70AB-D9DD-366BF87B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" t="94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A4AFDC-4113-BCAC-B034-94136673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31"/>
            <a:ext cx="2758734" cy="571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B1622-57E4-6E6B-F7B3-2B15BE3B308A}"/>
              </a:ext>
            </a:extLst>
          </p:cNvPr>
          <p:cNvSpPr txBox="1"/>
          <p:nvPr/>
        </p:nvSpPr>
        <p:spPr>
          <a:xfrm>
            <a:off x="9243180" y="3654082"/>
            <a:ext cx="24564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u="sng">
                <a:solidFill>
                  <a:schemeClr val="bg1"/>
                </a:solidFill>
              </a:rPr>
              <a:t>Key Areas Monitored</a:t>
            </a:r>
          </a:p>
          <a:p>
            <a:r>
              <a:rPr lang="en-US">
                <a:solidFill>
                  <a:schemeClr val="bg1"/>
                </a:solidFill>
              </a:rPr>
              <a:t>Engine Room</a:t>
            </a:r>
          </a:p>
          <a:p>
            <a:r>
              <a:rPr lang="en-US">
                <a:solidFill>
                  <a:schemeClr val="bg1"/>
                </a:solidFill>
              </a:rPr>
              <a:t>HVAC	</a:t>
            </a:r>
          </a:p>
          <a:p>
            <a:r>
              <a:rPr lang="en-US">
                <a:solidFill>
                  <a:schemeClr val="bg1"/>
                </a:solidFill>
              </a:rPr>
              <a:t>Galley	</a:t>
            </a:r>
          </a:p>
          <a:p>
            <a:r>
              <a:rPr lang="en-US">
                <a:solidFill>
                  <a:schemeClr val="bg1"/>
                </a:solidFill>
              </a:rPr>
              <a:t>Water/Waste	</a:t>
            </a:r>
          </a:p>
          <a:p>
            <a:r>
              <a:rPr lang="en-US">
                <a:solidFill>
                  <a:schemeClr val="bg1"/>
                </a:solidFill>
              </a:rPr>
              <a:t>Safety/Fire	</a:t>
            </a:r>
          </a:p>
          <a:p>
            <a:r>
              <a:rPr lang="en-US">
                <a:solidFill>
                  <a:schemeClr val="bg1"/>
                </a:solidFill>
              </a:rPr>
              <a:t>Guest Cabins	</a:t>
            </a:r>
          </a:p>
          <a:p>
            <a:r>
              <a:rPr lang="en-US">
                <a:solidFill>
                  <a:schemeClr val="bg1"/>
                </a:solidFill>
              </a:rPr>
              <a:t>Cargo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F8027-00E4-4B1A-C0B8-6C918D607C3A}"/>
              </a:ext>
            </a:extLst>
          </p:cNvPr>
          <p:cNvSpPr txBox="1"/>
          <p:nvPr/>
        </p:nvSpPr>
        <p:spPr>
          <a:xfrm>
            <a:off x="492370" y="5444197"/>
            <a:ext cx="8259963" cy="830997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lang="en-US" sz="2400"/>
              <a:t>Klaus V. – LIS, “I know exactly how the ship is functioning, freezer temperatures, and other conditions…until the guests arrive”</a:t>
            </a:r>
          </a:p>
        </p:txBody>
      </p:sp>
    </p:spTree>
    <p:extLst>
      <p:ext uri="{BB962C8B-B14F-4D97-AF65-F5344CB8AC3E}">
        <p14:creationId xmlns:p14="http://schemas.microsoft.com/office/powerpoint/2010/main" val="378515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uise ship in a port&#10;&#10;AI-generated content may be incorrect.">
            <a:extLst>
              <a:ext uri="{FF2B5EF4-FFF2-40B4-BE49-F238E27FC236}">
                <a16:creationId xmlns:a16="http://schemas.microsoft.com/office/drawing/2014/main" id="{EAF3351A-308D-EA65-9D90-20BAE520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249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C5E80-B943-346D-3313-AC0FC2FE8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ificial Intelligence: the final frontier in aviation? - AeroTime" id="2" name="Picture 1">
            <a:extLst>
              <a:ext uri="{FF2B5EF4-FFF2-40B4-BE49-F238E27FC236}">
                <a16:creationId xmlns:a16="http://schemas.microsoft.com/office/drawing/2014/main" id="{A2B48E61-A6A2-D3CC-98D6-A177A1A3B9C2}"/>
              </a:ext>
            </a:extLst>
          </p:cNvPr>
          <p:cNvPicPr>
            <a:picLocks noChangeAspect="1"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54" y="1248545"/>
            <a:ext cx="2327337" cy="203800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B189C-E9D7-6EA2-38EE-F915B447B828}"/>
              </a:ext>
            </a:extLst>
          </p:cNvPr>
          <p:cNvSpPr txBox="1"/>
          <p:nvPr/>
        </p:nvSpPr>
        <p:spPr>
          <a:xfrm>
            <a:off x="916933" y="3292086"/>
            <a:ext cx="2601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0" panose="020B0004020202020204" pitchFamily="34" typeface="Aptos"/>
              </a:rPr>
              <a:t>inventory and 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35B64-FD4D-0442-CEAD-E8398F81C334}"/>
              </a:ext>
            </a:extLst>
          </p:cNvPr>
          <p:cNvSpPr txBox="1"/>
          <p:nvPr/>
        </p:nvSpPr>
        <p:spPr>
          <a:xfrm>
            <a:off x="1186031" y="821754"/>
            <a:ext cx="206357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</a:rPr>
              <a:t>AVIATION - MRO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F0C508-E106-0FB7-F828-6E62001C5D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" t="42"/>
          <a:stretch/>
        </p:blipFill>
        <p:spPr>
          <a:xfrm>
            <a:off x="4751215" y="1191086"/>
            <a:ext cx="2275667" cy="203800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9F7E2-EA8B-3767-B44F-F0E3D0E3BEC3}"/>
              </a:ext>
            </a:extLst>
          </p:cNvPr>
          <p:cNvSpPr txBox="1"/>
          <p:nvPr/>
        </p:nvSpPr>
        <p:spPr>
          <a:xfrm>
            <a:off x="4588159" y="3304794"/>
            <a:ext cx="2601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0" panose="020B0004020202020204" pitchFamily="34" typeface="Aptos"/>
              </a:rPr>
              <a:t>remote energy telemetry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9F15C-2284-E5DF-388B-45573707FB90}"/>
              </a:ext>
            </a:extLst>
          </p:cNvPr>
          <p:cNvSpPr txBox="1"/>
          <p:nvPr/>
        </p:nvSpPr>
        <p:spPr>
          <a:xfrm>
            <a:off x="4831601" y="834509"/>
            <a:ext cx="206357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</a:rPr>
              <a:t>PUBLIC UTLIITIES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419783-F4D8-AD2D-7A38-9BDE235C9F98}"/>
              </a:ext>
            </a:extLst>
          </p:cNvPr>
          <p:cNvPicPr>
            <a:picLocks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2694" y="4169742"/>
            <a:ext cx="2407291" cy="20995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324438-FAFB-08AF-C41F-09D357465874}"/>
              </a:ext>
            </a:extLst>
          </p:cNvPr>
          <p:cNvSpPr txBox="1"/>
          <p:nvPr/>
        </p:nvSpPr>
        <p:spPr>
          <a:xfrm>
            <a:off x="8200811" y="6338784"/>
            <a:ext cx="2812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0" panose="020B0004020202020204" pitchFamily="34" typeface="Aptos"/>
              </a:rPr>
              <a:t>conditions &amp; livestock location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9B40AD-4EA5-B0B0-F008-0D84DD1B80D6}"/>
              </a:ext>
            </a:extLst>
          </p:cNvPr>
          <p:cNvSpPr txBox="1"/>
          <p:nvPr/>
        </p:nvSpPr>
        <p:spPr>
          <a:xfrm>
            <a:off x="8580566" y="3736812"/>
            <a:ext cx="223941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</a:rPr>
              <a:t>FARMS &amp; RANCH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8043AC70-0F67-3FF1-ED9C-F5F45BFE558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1" r="-2"/>
          <a:stretch>
            <a:fillRect/>
          </a:stretch>
        </p:blipFill>
        <p:spPr bwMode="auto">
          <a:xfrm>
            <a:off x="1019929" y="4078374"/>
            <a:ext cx="2305063" cy="21103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31E2CE-C13C-2538-7BEA-5B032639EDCF}"/>
              </a:ext>
            </a:extLst>
          </p:cNvPr>
          <p:cNvSpPr txBox="1"/>
          <p:nvPr/>
        </p:nvSpPr>
        <p:spPr>
          <a:xfrm>
            <a:off x="844903" y="6254140"/>
            <a:ext cx="2601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0" panose="020B0004020202020204" pitchFamily="34" typeface="Aptos"/>
              </a:rPr>
              <a:t>reliable sensor connectivity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F49F9-889A-9385-65EA-E656A12FF07C}"/>
              </a:ext>
            </a:extLst>
          </p:cNvPr>
          <p:cNvSpPr txBox="1"/>
          <p:nvPr/>
        </p:nvSpPr>
        <p:spPr>
          <a:xfrm>
            <a:off x="1054154" y="3709042"/>
            <a:ext cx="223941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</a:rPr>
              <a:t>OIL &amp; GAS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EB0C6-05CA-0890-34C6-B46AACC1BC15}"/>
              </a:ext>
            </a:extLst>
          </p:cNvPr>
          <p:cNvPicPr>
            <a:picLocks noChangeAspect="1"/>
          </p:cNvPicPr>
          <p:nvPr/>
        </p:nvPicPr>
        <p:blipFill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2694" y="1223690"/>
            <a:ext cx="2308207" cy="20380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CB7DA-E10A-3995-01D1-DC0694A300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-1" l="74" r="13"/>
          <a:stretch>
            <a:fillRect/>
          </a:stretch>
        </p:blipFill>
        <p:spPr>
          <a:xfrm>
            <a:off x="4731009" y="4100950"/>
            <a:ext cx="2275667" cy="21077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6B8E7-165F-267C-D4F5-22FC1CE6F8E2}"/>
              </a:ext>
            </a:extLst>
          </p:cNvPr>
          <p:cNvSpPr txBox="1"/>
          <p:nvPr/>
        </p:nvSpPr>
        <p:spPr>
          <a:xfrm>
            <a:off x="4683276" y="6330454"/>
            <a:ext cx="2447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0" panose="020B0004020202020204" pitchFamily="34" typeface="Aptos"/>
              </a:rPr>
              <a:t>environmental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27FC0-3297-4452-F526-4E78EC2F81A5}"/>
              </a:ext>
            </a:extLst>
          </p:cNvPr>
          <p:cNvSpPr txBox="1"/>
          <p:nvPr/>
        </p:nvSpPr>
        <p:spPr>
          <a:xfrm>
            <a:off x="8306126" y="3382912"/>
            <a:ext cx="2601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0" panose="020B0004020202020204" pitchFamily="34" typeface="Aptos"/>
              </a:rPr>
              <a:t>event insights &amp;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3F48C-6389-A603-B016-FC9A3EE45E64}"/>
              </a:ext>
            </a:extLst>
          </p:cNvPr>
          <p:cNvSpPr txBox="1"/>
          <p:nvPr/>
        </p:nvSpPr>
        <p:spPr>
          <a:xfrm>
            <a:off x="4683276" y="3731618"/>
            <a:ext cx="223941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</a:rPr>
              <a:t>SMART CITIES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E0FE8-E57C-7FAA-5631-9A50CE177DBB}"/>
              </a:ext>
            </a:extLst>
          </p:cNvPr>
          <p:cNvSpPr txBox="1"/>
          <p:nvPr/>
        </p:nvSpPr>
        <p:spPr>
          <a:xfrm>
            <a:off x="8383978" y="824459"/>
            <a:ext cx="223941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</a:rPr>
              <a:t>EXPO &amp; EVENTS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D9F0D-1845-234E-720D-788194D34913}"/>
              </a:ext>
            </a:extLst>
          </p:cNvPr>
          <p:cNvSpPr txBox="1"/>
          <p:nvPr/>
        </p:nvSpPr>
        <p:spPr>
          <a:xfrm>
            <a:off x="0" y="211596"/>
            <a:ext cx="10170942" cy="369332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b="1"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“ALWAYS ON”, DISTRIBUTED MESH NETWORKS, SOLVING OLD PROBLEMS AND CREATING NEW USE CASES</a:t>
            </a:r>
          </a:p>
        </p:txBody>
      </p:sp>
      <p:pic>
        <p:nvPicPr>
          <p:cNvPr descr="A logo with text on it&#10;&#10;AI-generated content may be incorrect." id="25" name="Picture 24">
            <a:extLst>
              <a:ext uri="{FF2B5EF4-FFF2-40B4-BE49-F238E27FC236}">
                <a16:creationId xmlns:a16="http://schemas.microsoft.com/office/drawing/2014/main" id="{9CCBCE5F-FFB1-F223-9719-1782F07B7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3397" y="121015"/>
            <a:ext cx="1563632" cy="7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7171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 wallpaper: ukraine, dnipro, fire, firefighters, help, night ..." id="18" name="Picture 17">
            <a:extLst>
              <a:ext uri="{FF2B5EF4-FFF2-40B4-BE49-F238E27FC236}">
                <a16:creationId xmlns:a16="http://schemas.microsoft.com/office/drawing/2014/main" id="{84B94AF7-7CCE-0ECA-5C3F-7FEA5C7D798C}"/>
              </a:ext>
            </a:extLst>
          </p:cNvPr>
          <p:cNvPicPr>
            <a:picLocks noChangeAspect="1"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" l="36" t="-1"/>
          <a:stretch>
            <a:fillRect/>
          </a:stretch>
        </p:blipFill>
        <p:spPr>
          <a:xfrm>
            <a:off x="1138838" y="835215"/>
            <a:ext cx="4102525" cy="35855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6F2050-75E6-7519-02F9-EC176080499A}"/>
              </a:ext>
            </a:extLst>
          </p:cNvPr>
          <p:cNvSpPr txBox="1"/>
          <p:nvPr/>
        </p:nvSpPr>
        <p:spPr>
          <a:xfrm>
            <a:off x="7277080" y="206239"/>
            <a:ext cx="2601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lang="en-US" sz="2000">
                <a:solidFill>
                  <a:schemeClr val="bg1"/>
                </a:solidFill>
                <a:latin charset="0" panose="020B0004020202020204" pitchFamily="34" typeface="Aptos"/>
              </a:rPr>
              <a:t>portable personnel tracking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459E7-993E-ABF2-179F-5AEA1799ED0D}"/>
              </a:ext>
            </a:extLst>
          </p:cNvPr>
          <p:cNvSpPr txBox="1"/>
          <p:nvPr/>
        </p:nvSpPr>
        <p:spPr>
          <a:xfrm>
            <a:off x="1862651" y="206239"/>
            <a:ext cx="315951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2800">
                <a:solidFill>
                  <a:schemeClr val="bg1"/>
                </a:solidFill>
              </a:rPr>
              <a:t>FIRE, EMS, POLICE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8ECC9-E079-ABC9-09A6-D814B490D04E}"/>
              </a:ext>
            </a:extLst>
          </p:cNvPr>
          <p:cNvSpPr txBox="1"/>
          <p:nvPr/>
        </p:nvSpPr>
        <p:spPr>
          <a:xfrm>
            <a:off x="323465" y="4878258"/>
            <a:ext cx="11545069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z="1600" u="sng">
                <a:solidFill>
                  <a:schemeClr val="bg1"/>
                </a:solidFill>
              </a:rPr>
              <a:t>Case summary</a:t>
            </a:r>
          </a:p>
          <a:p>
            <a:r>
              <a:rPr lang="en-US" sz="1600">
                <a:solidFill>
                  <a:schemeClr val="bg1"/>
                </a:solidFill>
              </a:rPr>
              <a:t>Teams have zero visibility of individuals’ locations when on the rescue scene.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Meshed beacon location resolution is sub 1M, leaders now able to identify  individuals'’ locations on X,Y, and X axis.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Sensors attached to location beacon include air quality, temperature accelerometer, etc. to manage staff safety and observe conditions.</a:t>
            </a:r>
          </a:p>
        </p:txBody>
      </p:sp>
      <p:pic>
        <p:nvPicPr>
          <p:cNvPr descr="A screenshot of a computer&#10;&#10;AI-generated content may be incorrect." id="26" name="Picture 25">
            <a:extLst>
              <a:ext uri="{FF2B5EF4-FFF2-40B4-BE49-F238E27FC236}">
                <a16:creationId xmlns:a16="http://schemas.microsoft.com/office/drawing/2014/main" id="{33283AD6-F783-D9EF-911F-0EB38035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56" y="863069"/>
            <a:ext cx="5162906" cy="3557742"/>
          </a:xfrm>
          <a:prstGeom prst="rect">
            <a:avLst/>
          </a:prstGeom>
        </p:spPr>
      </p:pic>
      <p:pic>
        <p:nvPicPr>
          <p:cNvPr descr="A logo with text on it&#10;&#10;AI-generated content may be incorrect." id="2" name="Picture 1">
            <a:extLst>
              <a:ext uri="{FF2B5EF4-FFF2-40B4-BE49-F238E27FC236}">
                <a16:creationId xmlns:a16="http://schemas.microsoft.com/office/drawing/2014/main" id="{A6BCDEE3-88A3-363E-3912-E5D65517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397" y="121015"/>
            <a:ext cx="1563632" cy="7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152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ng room with many shelves and blue lights&#10;&#10;AI-generated content may be incorrect." id="5" name="Picture 4">
            <a:extLst>
              <a:ext uri="{FF2B5EF4-FFF2-40B4-BE49-F238E27FC236}">
                <a16:creationId xmlns:a16="http://schemas.microsoft.com/office/drawing/2014/main" id="{F243F4E4-D5FC-5687-8CB4-3A4FD1430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7000"/>
                    </a14:imgEffect>
                  </a14:imgLayer>
                </a14:imgProps>
              </a:ext>
            </a:extLst>
          </a:blip>
          <a:srcRect b="48" t="75"/>
          <a:stretch>
            <a:fillRect/>
          </a:stretch>
        </p:blipFill>
        <p:spPr>
          <a:xfrm>
            <a:off x="1" y="2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84" y="116745"/>
            <a:ext cx="11449858" cy="1625119"/>
          </a:xfrm>
        </p:spPr>
        <p:txBody>
          <a:bodyPr anchor="t" bIns="45720" lIns="91440" rIns="91440" rtlCol="0" tIns="45720" vert="horz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b="1" lang="en-US" sz="6000">
                <a:solidFill>
                  <a:schemeClr val="bg1"/>
                </a:solidFill>
              </a:rPr>
              <a:t>Business Model</a:t>
            </a:r>
            <a:br>
              <a:rPr b="1" lang="en-US" sz="6000">
                <a:solidFill>
                  <a:schemeClr val="bg1"/>
                </a:solidFill>
              </a:rPr>
            </a:br>
            <a:r>
              <a:rPr b="1" lang="en-US">
                <a:solidFill>
                  <a:schemeClr val="bg1"/>
                </a:solidFill>
              </a:rPr>
              <a:t>SaaS-First, Data, Firmware licensing</a:t>
            </a:r>
            <a:endParaRPr b="1" lang="en-US" sz="60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09" y="2453086"/>
            <a:ext cx="11775764" cy="3433116"/>
          </a:xfrm>
        </p:spPr>
        <p:txBody>
          <a:bodyPr bIns="45720" lIns="91440" rIns="91440" rtlCol="0" tIns="45720" vert="horz">
            <a:normAutofit lnSpcReduction="10000"/>
          </a:bodyPr>
          <a:lstStyle/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1">
                <a:solidFill>
                  <a:schemeClr val="bg1"/>
                </a:solidFill>
              </a:rPr>
              <a:t>Monthly subscription of $3 to $5 per networked device, multi-year contracts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1">
                <a:solidFill>
                  <a:schemeClr val="bg1"/>
                </a:solidFill>
              </a:rPr>
              <a:t>    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1">
                <a:solidFill>
                  <a:schemeClr val="bg1"/>
                </a:solidFill>
              </a:rPr>
              <a:t>Each network install will be worth $25K to $60K, plus multiple installs per site 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endParaRPr lang="en-US" sz="2801">
              <a:solidFill>
                <a:schemeClr val="bg1"/>
              </a:solidFill>
            </a:endParaRP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1">
                <a:solidFill>
                  <a:schemeClr val="bg1"/>
                </a:solidFill>
              </a:rPr>
              <a:t>Saas scales independently of hardware sources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endParaRPr lang="en-US" sz="2801">
              <a:solidFill>
                <a:schemeClr val="bg1"/>
              </a:solidFill>
            </a:endParaRP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1">
                <a:solidFill>
                  <a:schemeClr val="bg1"/>
                </a:solidFill>
              </a:rPr>
              <a:t>Data, APIs, firmware licensing = upside</a:t>
            </a:r>
          </a:p>
          <a:p>
            <a:pPr defTabSz="914400" indent="0" marL="0">
              <a:lnSpc>
                <a:spcPct val="90000"/>
              </a:lnSpc>
              <a:spcBef>
                <a:spcPts val="1000"/>
              </a:spcBef>
              <a:buNone/>
            </a:pPr>
            <a:endParaRPr lang="en-US" sz="2801">
              <a:solidFill>
                <a:schemeClr val="bg1"/>
              </a:solidFill>
            </a:endParaRPr>
          </a:p>
        </p:txBody>
      </p:sp>
      <p:pic>
        <p:nvPicPr>
          <p:cNvPr descr="A logo with text on it&#10;&#10;AI-generated content may be incorrect." id="6" name="Picture 5">
            <a:extLst>
              <a:ext uri="{FF2B5EF4-FFF2-40B4-BE49-F238E27FC236}">
                <a16:creationId xmlns:a16="http://schemas.microsoft.com/office/drawing/2014/main" id="{BBA5EF6B-FE89-B496-6DB6-09260719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374" y="1538310"/>
            <a:ext cx="1797626" cy="8056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5372" y="-893"/>
            <a:ext cx="51176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Scale with channels</a:t>
            </a:r>
          </a:p>
          <a:p>
            <a:r>
              <a:rPr lang="en-US" sz="2400">
                <a:solidFill>
                  <a:srgbClr val="E6EBF0"/>
                </a:solidFill>
              </a:rPr>
              <a:t>Solving widespread, stubborn problems, with recurring revenue and plug-and-play deployment, effortless “upkeep”   </a:t>
            </a:r>
            <a:r>
              <a:rPr lang="en-US">
                <a:solidFill>
                  <a:srgbClr val="E6EBF0"/>
                </a:solidFill>
              </a:rPr>
              <a:t>(4 active partners, 100+ wait list)</a:t>
            </a:r>
            <a:endParaRPr lang="en-US" sz="2400">
              <a:solidFill>
                <a:srgbClr val="EBF0F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8F223-44E7-2CCA-C3D3-C3B7E3AF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905" y="2343323"/>
            <a:ext cx="3877417" cy="2171353"/>
          </a:xfrm>
          <a:prstGeom prst="rect">
            <a:avLst/>
          </a:prstGeom>
        </p:spPr>
      </p:pic>
      <p:pic>
        <p:nvPicPr>
          <p:cNvPr id="5" name="Picture 4" descr="A warehouse with a blue line&#10;&#10;AI-generated content may be incorrect.">
            <a:extLst>
              <a:ext uri="{FF2B5EF4-FFF2-40B4-BE49-F238E27FC236}">
                <a16:creationId xmlns:a16="http://schemas.microsoft.com/office/drawing/2014/main" id="{C09C1BC4-86EA-735D-64A7-05F4FF7D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34" y="2168675"/>
            <a:ext cx="2932502" cy="2346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61D11E-BDA9-AC87-E611-0428CF2D7AC5}"/>
              </a:ext>
            </a:extLst>
          </p:cNvPr>
          <p:cNvSpPr txBox="1"/>
          <p:nvPr/>
        </p:nvSpPr>
        <p:spPr>
          <a:xfrm>
            <a:off x="138933" y="-893"/>
            <a:ext cx="54600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Grow enterprises directly</a:t>
            </a:r>
          </a:p>
          <a:p>
            <a:r>
              <a:rPr lang="en-US" sz="2400">
                <a:solidFill>
                  <a:srgbClr val="E6EBF0"/>
                </a:solidFill>
              </a:rPr>
              <a:t>Drive adoption/retention in beachhead multi-nationals, leverage direct management and Infrastructure‑level stickiness</a:t>
            </a:r>
            <a:r>
              <a:rPr lang="en-US" sz="2400">
                <a:solidFill>
                  <a:srgbClr val="EBF0F5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F4A861-8B89-E8FC-8263-E54D296BC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67545"/>
              </p:ext>
            </p:extLst>
          </p:nvPr>
        </p:nvGraphicFramePr>
        <p:xfrm>
          <a:off x="138933" y="4911838"/>
          <a:ext cx="11914134" cy="182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95">
                  <a:extLst>
                    <a:ext uri="{9D8B030D-6E8A-4147-A177-3AD203B41FA5}">
                      <a16:colId xmlns:a16="http://schemas.microsoft.com/office/drawing/2014/main" val="2251341678"/>
                    </a:ext>
                  </a:extLst>
                </a:gridCol>
                <a:gridCol w="3653090">
                  <a:extLst>
                    <a:ext uri="{9D8B030D-6E8A-4147-A177-3AD203B41FA5}">
                      <a16:colId xmlns:a16="http://schemas.microsoft.com/office/drawing/2014/main" val="3135222823"/>
                    </a:ext>
                  </a:extLst>
                </a:gridCol>
                <a:gridCol w="4024108">
                  <a:extLst>
                    <a:ext uri="{9D8B030D-6E8A-4147-A177-3AD203B41FA5}">
                      <a16:colId xmlns:a16="http://schemas.microsoft.com/office/drawing/2014/main" val="3346707282"/>
                    </a:ext>
                  </a:extLst>
                </a:gridCol>
                <a:gridCol w="1452541">
                  <a:extLst>
                    <a:ext uri="{9D8B030D-6E8A-4147-A177-3AD203B41FA5}">
                      <a16:colId xmlns:a16="http://schemas.microsoft.com/office/drawing/2014/main" val="1253784828"/>
                    </a:ext>
                  </a:extLst>
                </a:gridCol>
              </a:tblGrid>
              <a:tr h="27795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2Q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3Q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69292"/>
                  </a:ext>
                </a:extLst>
              </a:tr>
              <a:tr h="887449">
                <a:tc>
                  <a:txBody>
                    <a:bodyPr/>
                    <a:lstStyle/>
                    <a:p>
                      <a:pPr marL="0" marR="0" lvl="0" indent="0" algn="l" defTabSz="457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Secure seed funding</a:t>
                      </a:r>
                    </a:p>
                    <a:p>
                      <a:pPr marL="0" marR="0" lvl="0" indent="0" algn="l" defTabSz="457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pPr marL="0" marR="0" lvl="0" indent="0" algn="l" defTabSz="457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Launch full “edge” version</a:t>
                      </a:r>
                    </a:p>
                    <a:p>
                      <a:pPr marL="0" marR="0" lvl="0" indent="0" algn="l" defTabSz="457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pPr marL="0" marR="0" lvl="0" indent="0" algn="l" defTabSz="457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Onboard Advisors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Hire sales and implementation team 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Onboard software engineers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Sell and develop with customer input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Execute direct &amp; sales channel strategies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Breakeven in 2027, complete Series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SCALE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098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69" y="-893"/>
            <a:ext cx="11410261" cy="923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402" b="1">
                <a:solidFill>
                  <a:srgbClr val="EBF0F5"/>
                </a:solidFill>
              </a:rPr>
              <a:t>From Oil &amp; Gas to Global Infrastructure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439CBF-2FE9-3903-33AD-CAE0EF41B1F3}"/>
              </a:ext>
            </a:extLst>
          </p:cNvPr>
          <p:cNvSpPr txBox="1">
            <a:spLocks/>
          </p:cNvSpPr>
          <p:nvPr/>
        </p:nvSpPr>
        <p:spPr>
          <a:xfrm>
            <a:off x="8897730" y="5930349"/>
            <a:ext cx="2456968" cy="545981"/>
          </a:xfrm>
          <a:prstGeom prst="rect">
            <a:avLst/>
          </a:prstGeom>
        </p:spPr>
        <p:txBody>
          <a:bodyPr vert="horz" lIns="91464" tIns="45732" rIns="91464" bIns="4573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1">
                <a:solidFill>
                  <a:srgbClr val="FFFFFF"/>
                </a:solidFill>
              </a:rPr>
              <a:t>market size</a:t>
            </a:r>
            <a:br>
              <a:rPr lang="en-US" sz="3201">
                <a:solidFill>
                  <a:srgbClr val="FFFFFF"/>
                </a:solidFill>
              </a:rPr>
            </a:br>
            <a:br>
              <a:rPr lang="en-US" sz="3201">
                <a:solidFill>
                  <a:srgbClr val="FFFFFF"/>
                </a:solidFill>
              </a:rPr>
            </a:br>
            <a:br>
              <a:rPr lang="en-US" sz="3201">
                <a:solidFill>
                  <a:srgbClr val="FFFFFF"/>
                </a:solidFill>
              </a:rPr>
            </a:br>
            <a:endParaRPr lang="en-US" sz="3201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C684AE-4FA3-6076-B9F3-D5AF9D409A18}"/>
              </a:ext>
            </a:extLst>
          </p:cNvPr>
          <p:cNvSpPr txBox="1">
            <a:spLocks/>
          </p:cNvSpPr>
          <p:nvPr/>
        </p:nvSpPr>
        <p:spPr>
          <a:xfrm>
            <a:off x="163708" y="893000"/>
            <a:ext cx="7688623" cy="5867013"/>
          </a:xfrm>
          <a:prstGeom prst="rect">
            <a:avLst/>
          </a:prstGeom>
        </p:spPr>
        <p:txBody>
          <a:bodyPr vert="horz" lIns="91464" tIns="45732" rIns="91464" bIns="45732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1">
                <a:solidFill>
                  <a:schemeClr val="bg1"/>
                </a:solidFill>
              </a:rPr>
              <a:t>US industrials spend $150B per year on smart wireless initiatives, and expect connectivity</a:t>
            </a:r>
          </a:p>
          <a:p>
            <a:pPr marL="0" indent="0">
              <a:buNone/>
            </a:pPr>
            <a:endParaRPr lang="en-US" sz="240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>
                <a:solidFill>
                  <a:schemeClr val="bg1"/>
                </a:solidFill>
              </a:rPr>
              <a:t>manufacturing, warehousing, logistics representing 1.3M+ locations, $48B IoT spend and urgent connectivity needs</a:t>
            </a:r>
          </a:p>
          <a:p>
            <a:pPr marL="0" indent="0">
              <a:buNone/>
            </a:pPr>
            <a:endParaRPr lang="en-US" sz="240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>
                <a:solidFill>
                  <a:schemeClr val="bg1"/>
                </a:solidFill>
              </a:rPr>
              <a:t>at $48B+ aggregate IoT spend (25% on Bluetooth) its adopters with big problems, looking for solutions</a:t>
            </a:r>
          </a:p>
          <a:p>
            <a:pPr marL="0" indent="0">
              <a:buNone/>
            </a:pPr>
            <a:endParaRPr lang="en-US" sz="240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>
                <a:solidFill>
                  <a:schemeClr val="bg1"/>
                </a:solidFill>
              </a:rPr>
              <a:t>first mover, category creator, we want 30% of our SAM</a:t>
            </a:r>
          </a:p>
          <a:p>
            <a:pPr marL="0" indent="0">
              <a:buNone/>
            </a:pPr>
            <a:endParaRPr lang="en-US" sz="240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1">
                <a:solidFill>
                  <a:schemeClr val="bg1"/>
                </a:solidFill>
              </a:rPr>
              <a:t>forecasted average installation is $25k to $60K per year</a:t>
            </a:r>
          </a:p>
          <a:p>
            <a:pPr marL="0" indent="0">
              <a:buNone/>
            </a:pPr>
            <a:endParaRPr lang="en-US" sz="240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1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D75642-C691-44E9-6336-A5399812F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136969"/>
              </p:ext>
            </p:extLst>
          </p:nvPr>
        </p:nvGraphicFramePr>
        <p:xfrm>
          <a:off x="7460579" y="1593563"/>
          <a:ext cx="5209852" cy="405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44C268-AF47-445F-2B8E-79AAB7727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45497"/>
              </p:ext>
            </p:extLst>
          </p:nvPr>
        </p:nvGraphicFramePr>
        <p:xfrm>
          <a:off x="263471" y="1131376"/>
          <a:ext cx="11701219" cy="53725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8809">
                  <a:extLst>
                    <a:ext uri="{9D8B030D-6E8A-4147-A177-3AD203B41FA5}">
                      <a16:colId xmlns:a16="http://schemas.microsoft.com/office/drawing/2014/main" val="331517881"/>
                    </a:ext>
                  </a:extLst>
                </a:gridCol>
                <a:gridCol w="3313571">
                  <a:extLst>
                    <a:ext uri="{9D8B030D-6E8A-4147-A177-3AD203B41FA5}">
                      <a16:colId xmlns:a16="http://schemas.microsoft.com/office/drawing/2014/main" val="520227112"/>
                    </a:ext>
                  </a:extLst>
                </a:gridCol>
                <a:gridCol w="1242484">
                  <a:extLst>
                    <a:ext uri="{9D8B030D-6E8A-4147-A177-3AD203B41FA5}">
                      <a16:colId xmlns:a16="http://schemas.microsoft.com/office/drawing/2014/main" val="4294370182"/>
                    </a:ext>
                  </a:extLst>
                </a:gridCol>
                <a:gridCol w="969373">
                  <a:extLst>
                    <a:ext uri="{9D8B030D-6E8A-4147-A177-3AD203B41FA5}">
                      <a16:colId xmlns:a16="http://schemas.microsoft.com/office/drawing/2014/main" val="3308129596"/>
                    </a:ext>
                  </a:extLst>
                </a:gridCol>
                <a:gridCol w="1139995">
                  <a:extLst>
                    <a:ext uri="{9D8B030D-6E8A-4147-A177-3AD203B41FA5}">
                      <a16:colId xmlns:a16="http://schemas.microsoft.com/office/drawing/2014/main" val="2591062248"/>
                    </a:ext>
                  </a:extLst>
                </a:gridCol>
                <a:gridCol w="2676987">
                  <a:extLst>
                    <a:ext uri="{9D8B030D-6E8A-4147-A177-3AD203B41FA5}">
                      <a16:colId xmlns:a16="http://schemas.microsoft.com/office/drawing/2014/main" val="651919336"/>
                    </a:ext>
                  </a:extLst>
                </a:gridCol>
              </a:tblGrid>
              <a:tr h="711654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Wireless Tech Considerations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locMESH™ netMESH™ by BleedIO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Wi-Fi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LoRa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5G Networks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Centralized network’s challenges explained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81296"/>
                  </a:ext>
                </a:extLst>
              </a:tr>
              <a:tr h="571081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Network Design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F5F7FA"/>
                          </a:solidFill>
                        </a:rPr>
                        <a:t>Decentralized BLE Mesh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F5F7FA"/>
                          </a:solidFill>
                        </a:rPr>
                        <a:t>Centralized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F5F7FA"/>
                          </a:solidFill>
                        </a:rPr>
                        <a:t>Centralized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F5F7FA"/>
                          </a:solidFill>
                        </a:rPr>
                        <a:t>Centralized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5F7FA"/>
                          </a:solidFill>
                        </a:rPr>
                        <a:t>Central hubs are single points of failure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79607"/>
                  </a:ext>
                </a:extLst>
              </a:tr>
              <a:tr h="500793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Resilient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5F7FA"/>
                          </a:solidFill>
                        </a:rPr>
                        <a:t>YES – mesh is self healing/self routing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Nodes require constant hub connectivity  to function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37969"/>
                  </a:ext>
                </a:extLst>
              </a:tr>
              <a:tr h="460496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Interoperable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5F7FA"/>
                          </a:solidFill>
                        </a:rPr>
                        <a:t>YES – BleedIO is product agnostic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Integrating disparate makes not possible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49348"/>
                  </a:ext>
                </a:extLst>
              </a:tr>
              <a:tr h="500793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Data Collection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5F7FA"/>
                          </a:solidFill>
                        </a:rPr>
                        <a:t>YES – mesh collects data with no interruption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Inconsistent connectivity compromises data capture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17567"/>
                  </a:ext>
                </a:extLst>
              </a:tr>
              <a:tr h="453519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Scalable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5F7FA"/>
                          </a:solidFill>
                        </a:rPr>
                        <a:t>YES – improves as nodes are added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Additional nodes slow network speeds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01957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Responsive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5F7F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 – device to device(S) connect directly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SLOW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Hubs are “dispatchers” creating latency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89129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Implementation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5F7F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EASY - p</a:t>
                      </a:r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lug-and-play, auto-set up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Complexity, low interoperability and expertise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8070"/>
                  </a:ext>
                </a:extLst>
              </a:tr>
              <a:tr h="50516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Secure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5F7F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 – AES 256 military grade secure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POOR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POOR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POOR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>
                          <a:solidFill>
                            <a:srgbClr val="F5F7FA"/>
                          </a:solidFill>
                        </a:rPr>
                        <a:t>AES 256 – military grade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17467"/>
                  </a:ext>
                </a:extLst>
              </a:tr>
              <a:tr h="598644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Streaming capability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rgbClr val="F5F7FA"/>
                          </a:solidFill>
                        </a:rPr>
                        <a:t>NONE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AVAILABLE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AVAILABLE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AVAILABLE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AVAILABLE – subject to “normal” interruptions and access issues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087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697D2B-6A03-BD9A-2EAD-F7B2E2522CC3}"/>
              </a:ext>
            </a:extLst>
          </p:cNvPr>
          <p:cNvSpPr txBox="1"/>
          <p:nvPr/>
        </p:nvSpPr>
        <p:spPr>
          <a:xfrm>
            <a:off x="1353520" y="209141"/>
            <a:ext cx="1009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Network Design Options – Competition or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361250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72E8D5-D3DC-9A6C-6669-1706B3B9D10A}"/>
              </a:ext>
            </a:extLst>
          </p:cNvPr>
          <p:cNvSpPr txBox="1">
            <a:spLocks/>
          </p:cNvSpPr>
          <p:nvPr/>
        </p:nvSpPr>
        <p:spPr>
          <a:xfrm>
            <a:off x="-48313" y="248330"/>
            <a:ext cx="10518339" cy="771399"/>
          </a:xfrm>
          <a:prstGeom prst="rect">
            <a:avLst/>
          </a:prstGeom>
        </p:spPr>
        <p:txBody>
          <a:bodyPr vert="horz" lIns="91464" tIns="45732" rIns="91464" bIns="45732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1" b="1">
                <a:solidFill>
                  <a:schemeClr val="bg1"/>
                </a:solidFill>
              </a:rPr>
              <a:t>All Full Time, Execution-Focused, Capital-Efficient Team</a:t>
            </a:r>
            <a:endParaRPr lang="en-US" sz="3201">
              <a:solidFill>
                <a:schemeClr val="bg1"/>
              </a:solidFill>
            </a:endParaRPr>
          </a:p>
          <a:p>
            <a:endParaRPr lang="en-US" sz="2001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A1182-3CBC-39E7-FA7D-49F3B44AEAA9}"/>
              </a:ext>
            </a:extLst>
          </p:cNvPr>
          <p:cNvSpPr txBox="1">
            <a:spLocks/>
          </p:cNvSpPr>
          <p:nvPr/>
        </p:nvSpPr>
        <p:spPr>
          <a:xfrm>
            <a:off x="78060" y="1183835"/>
            <a:ext cx="11953410" cy="1093630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1" b="1">
                <a:solidFill>
                  <a:schemeClr val="bg1"/>
                </a:solidFill>
              </a:rPr>
              <a:t>BLE Mesh is an open standard — BleedIO is agnostic by design IP/Patent ownership, and prototyping support effective GTM motions</a:t>
            </a:r>
            <a:endParaRPr lang="en-US" sz="320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CA4E2ED-47B9-7F1E-7FEB-ADD3E804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376" y="217104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31FF05-BA4C-2154-8D2E-BD8CE0B606B0}"/>
              </a:ext>
            </a:extLst>
          </p:cNvPr>
          <p:cNvSpPr txBox="1"/>
          <p:nvPr/>
        </p:nvSpPr>
        <p:spPr>
          <a:xfrm>
            <a:off x="446793" y="4036142"/>
            <a:ext cx="2580010" cy="25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>
                <a:solidFill>
                  <a:schemeClr val="bg2">
                    <a:lumMod val="75000"/>
                    <a:lumOff val="25000"/>
                  </a:schemeClr>
                </a:solidFill>
              </a:rPr>
              <a:t>Stan Podolski,</a:t>
            </a: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 CEO/Cofounder</a:t>
            </a:r>
          </a:p>
          <a:p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IP owner, Masters in Radio Physics, industry thought leader, 25 years EY, IBM, Accenture, leading IoT projects, start-up leader with a successful exit.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A33C-F566-50DA-381C-70736E635EB0}"/>
              </a:ext>
            </a:extLst>
          </p:cNvPr>
          <p:cNvSpPr txBox="1"/>
          <p:nvPr/>
        </p:nvSpPr>
        <p:spPr>
          <a:xfrm>
            <a:off x="3449078" y="4036142"/>
            <a:ext cx="2472763" cy="25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>
                <a:solidFill>
                  <a:schemeClr val="bg2">
                    <a:lumMod val="75000"/>
                    <a:lumOff val="25000"/>
                  </a:schemeClr>
                </a:solidFill>
              </a:rPr>
              <a:t>Leonardo Beup, </a:t>
            </a: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CMO/Cofounder</a:t>
            </a:r>
          </a:p>
          <a:p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30+ years leading marketing growth strategy for Fortune 500 industrials (Airgas, Air Liquide) turn arounds, and start-ups with a successful exit.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7298A-02A2-6227-F093-A55A6E8CFF5F}"/>
              </a:ext>
            </a:extLst>
          </p:cNvPr>
          <p:cNvSpPr txBox="1"/>
          <p:nvPr/>
        </p:nvSpPr>
        <p:spPr>
          <a:xfrm>
            <a:off x="9337687" y="4039329"/>
            <a:ext cx="2503306" cy="258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>
                <a:solidFill>
                  <a:schemeClr val="bg2">
                    <a:lumMod val="75000"/>
                    <a:lumOff val="25000"/>
                  </a:schemeClr>
                </a:solidFill>
              </a:rPr>
              <a:t>Brad Niems, </a:t>
            </a: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CRO/Cofounder</a:t>
            </a:r>
          </a:p>
          <a:p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recognized expertise in the networking space, 30+ years leading large scale IoT programs with Amphenol, and the owner of several patents and awards.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72E98-B207-C2B2-29FA-055609637471}"/>
              </a:ext>
            </a:extLst>
          </p:cNvPr>
          <p:cNvSpPr txBox="1"/>
          <p:nvPr/>
        </p:nvSpPr>
        <p:spPr>
          <a:xfrm>
            <a:off x="6405398" y="4036140"/>
            <a:ext cx="2472763" cy="2863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1" b="1">
                <a:solidFill>
                  <a:schemeClr val="bg1"/>
                </a:solidFill>
              </a:rPr>
              <a:t>Mike Koloboff, </a:t>
            </a:r>
            <a:r>
              <a:rPr lang="en-US" sz="1801">
                <a:solidFill>
                  <a:schemeClr val="bg1"/>
                </a:solidFill>
              </a:rPr>
              <a:t>Hardware manufacturing &amp; rapid prototyping partner</a:t>
            </a:r>
          </a:p>
          <a:p>
            <a:pPr lvl="0"/>
            <a:r>
              <a:rPr lang="en-US" sz="1801">
                <a:solidFill>
                  <a:schemeClr val="bg1"/>
                </a:solidFill>
              </a:rPr>
              <a:t>Participated in pre-seed round. Enables zero-</a:t>
            </a:r>
            <a:r>
              <a:rPr lang="en-US" sz="1801" err="1">
                <a:solidFill>
                  <a:schemeClr val="bg1"/>
                </a:solidFill>
              </a:rPr>
              <a:t>CapEx</a:t>
            </a:r>
            <a:r>
              <a:rPr lang="en-US" sz="1801">
                <a:solidFill>
                  <a:schemeClr val="bg1"/>
                </a:solidFill>
              </a:rPr>
              <a:t> hardware strategy.  Supports GTM kits and customer-specific prototypes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73FA09-36B9-42ED-A554-CCE1C4E5234A}"/>
              </a:ext>
            </a:extLst>
          </p:cNvPr>
          <p:cNvSpPr/>
          <p:nvPr/>
        </p:nvSpPr>
        <p:spPr>
          <a:xfrm>
            <a:off x="1065603" y="2703284"/>
            <a:ext cx="1211575" cy="1171940"/>
          </a:xfrm>
          <a:prstGeom prst="ellipse">
            <a:avLst/>
          </a:prstGeom>
          <a:blipFill>
            <a:blip r:embed="rId4"/>
            <a:srcRect/>
            <a:stretch>
              <a:fillRect l="-25000" r="-25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0A8890-07FF-9C1C-EF8C-93AB4EBE7F73}"/>
              </a:ext>
            </a:extLst>
          </p:cNvPr>
          <p:cNvSpPr/>
          <p:nvPr/>
        </p:nvSpPr>
        <p:spPr>
          <a:xfrm>
            <a:off x="6997449" y="2726383"/>
            <a:ext cx="1171657" cy="1093630"/>
          </a:xfrm>
          <a:prstGeom prst="ellipse">
            <a:avLst/>
          </a:prstGeom>
          <a:blipFill rotWithShape="1">
            <a:blip r:embed="rId5">
              <a:alphaModFix/>
            </a:blip>
            <a:srcRect/>
            <a:stretch>
              <a:fillRect t="-39000" b="-39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7D4887-446E-0126-D479-3CC9CA8A307F}"/>
              </a:ext>
            </a:extLst>
          </p:cNvPr>
          <p:cNvSpPr/>
          <p:nvPr/>
        </p:nvSpPr>
        <p:spPr>
          <a:xfrm>
            <a:off x="4038449" y="2734404"/>
            <a:ext cx="1211575" cy="1171939"/>
          </a:xfrm>
          <a:prstGeom prst="ellipse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026409-5B41-3DBC-6830-0286A5E3E0E0}"/>
              </a:ext>
            </a:extLst>
          </p:cNvPr>
          <p:cNvSpPr/>
          <p:nvPr/>
        </p:nvSpPr>
        <p:spPr>
          <a:xfrm>
            <a:off x="9916532" y="2781593"/>
            <a:ext cx="1106989" cy="1093630"/>
          </a:xfrm>
          <a:prstGeom prst="ellipse">
            <a:avLst/>
          </a:prstGeom>
          <a:blipFill rotWithShape="1">
            <a:blip r:embed="rId7">
              <a:alphaModFix/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80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379BE-48E3-749E-EA48-CCD405481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E113C-7464-1B0A-A16A-402C194E1BC7}"/>
              </a:ext>
            </a:extLst>
          </p:cNvPr>
          <p:cNvSpPr txBox="1"/>
          <p:nvPr/>
        </p:nvSpPr>
        <p:spPr>
          <a:xfrm>
            <a:off x="410831" y="-26668"/>
            <a:ext cx="3005132" cy="9235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402" b="1">
                <a:solidFill>
                  <a:srgbClr val="EBF0F5"/>
                </a:solidFill>
              </a:rPr>
              <a:t>Financials</a:t>
            </a:r>
            <a:endParaRPr sz="5402" b="1">
              <a:solidFill>
                <a:srgbClr val="EBF0F5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7F4980-F126-7989-0B03-DD337192C733}"/>
              </a:ext>
            </a:extLst>
          </p:cNvPr>
          <p:cNvSpPr txBox="1">
            <a:spLocks/>
          </p:cNvSpPr>
          <p:nvPr/>
        </p:nvSpPr>
        <p:spPr>
          <a:xfrm>
            <a:off x="263173" y="762070"/>
            <a:ext cx="9501870" cy="499855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1">
                <a:solidFill>
                  <a:schemeClr val="bg1"/>
                </a:solidFill>
              </a:rPr>
              <a:t>launch’26, breakeven ’27, scale by ‘28 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699DAB9-234A-5723-412D-57AA956F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76" y="217104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E6F2A-AD9F-2774-3809-36F3974DC1C5}"/>
              </a:ext>
            </a:extLst>
          </p:cNvPr>
          <p:cNvSpPr txBox="1"/>
          <p:nvPr/>
        </p:nvSpPr>
        <p:spPr>
          <a:xfrm>
            <a:off x="1443049" y="3226278"/>
            <a:ext cx="4735301" cy="361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1" b="1" u="sng">
                <a:solidFill>
                  <a:schemeClr val="bg2">
                    <a:lumMod val="75000"/>
                    <a:lumOff val="25000"/>
                  </a:schemeClr>
                </a:solidFill>
              </a:rPr>
              <a:t>Key assumptions </a:t>
            </a:r>
          </a:p>
          <a:p>
            <a:pPr>
              <a:lnSpc>
                <a:spcPct val="200000"/>
              </a:lnSpc>
            </a:pP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installation value grows to $60k per</a:t>
            </a:r>
          </a:p>
          <a:p>
            <a:pPr>
              <a:lnSpc>
                <a:spcPct val="200000"/>
              </a:lnSpc>
            </a:pP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CAC drops by 25% in 2028 </a:t>
            </a:r>
          </a:p>
          <a:p>
            <a:pPr>
              <a:lnSpc>
                <a:spcPct val="200000"/>
              </a:lnSpc>
            </a:pP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sales includes implementation FTEs</a:t>
            </a:r>
          </a:p>
          <a:p>
            <a:pPr>
              <a:lnSpc>
                <a:spcPct val="200000"/>
              </a:lnSpc>
            </a:pP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retention will be better than 95%</a:t>
            </a:r>
          </a:p>
          <a:p>
            <a:pPr>
              <a:lnSpc>
                <a:spcPct val="200000"/>
              </a:lnSpc>
            </a:pP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series A integrated in 2</a:t>
            </a:r>
            <a:r>
              <a:rPr lang="en-US" sz="1801" baseline="30000">
                <a:solidFill>
                  <a:schemeClr val="bg2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 half of 2027</a:t>
            </a:r>
          </a:p>
          <a:p>
            <a:pPr>
              <a:lnSpc>
                <a:spcPct val="200000"/>
              </a:lnSpc>
            </a:pPr>
            <a:r>
              <a:rPr lang="en-US" sz="1801">
                <a:solidFill>
                  <a:schemeClr val="bg2">
                    <a:lumMod val="75000"/>
                    <a:lumOff val="25000"/>
                  </a:schemeClr>
                </a:solidFill>
              </a:rPr>
              <a:t>4X increase SALES &amp; ENG FTEs in 2028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5E1518-4FFB-E937-1913-8E05AE346542}"/>
              </a:ext>
            </a:extLst>
          </p:cNvPr>
          <p:cNvGraphicFramePr>
            <a:graphicFrameLocks noGrp="1"/>
          </p:cNvGraphicFramePr>
          <p:nvPr/>
        </p:nvGraphicFramePr>
        <p:xfrm>
          <a:off x="7795155" y="1796988"/>
          <a:ext cx="3939775" cy="1135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126">
                  <a:extLst>
                    <a:ext uri="{9D8B030D-6E8A-4147-A177-3AD203B41FA5}">
                      <a16:colId xmlns:a16="http://schemas.microsoft.com/office/drawing/2014/main" val="4042874824"/>
                    </a:ext>
                  </a:extLst>
                </a:gridCol>
                <a:gridCol w="667439">
                  <a:extLst>
                    <a:ext uri="{9D8B030D-6E8A-4147-A177-3AD203B41FA5}">
                      <a16:colId xmlns:a16="http://schemas.microsoft.com/office/drawing/2014/main" val="312311685"/>
                    </a:ext>
                  </a:extLst>
                </a:gridCol>
                <a:gridCol w="815758">
                  <a:extLst>
                    <a:ext uri="{9D8B030D-6E8A-4147-A177-3AD203B41FA5}">
                      <a16:colId xmlns:a16="http://schemas.microsoft.com/office/drawing/2014/main" val="238276663"/>
                    </a:ext>
                  </a:extLst>
                </a:gridCol>
                <a:gridCol w="877452">
                  <a:extLst>
                    <a:ext uri="{9D8B030D-6E8A-4147-A177-3AD203B41FA5}">
                      <a16:colId xmlns:a16="http://schemas.microsoft.com/office/drawing/2014/main" val="1280144764"/>
                    </a:ext>
                  </a:extLst>
                </a:gridCol>
              </a:tblGrid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FTES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‘26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‘27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‘28-’29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762207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SALES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24861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ENGINEERING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71202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G&amp;A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7" marR="9527" marT="952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87184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89F63D-764F-E7D9-D2D6-4AE886DC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615" y="3608708"/>
            <a:ext cx="4387808" cy="292520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0EBD41-D406-45CD-86FF-FB8269574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37864"/>
              </p:ext>
            </p:extLst>
          </p:nvPr>
        </p:nvGraphicFramePr>
        <p:xfrm>
          <a:off x="166918" y="1321487"/>
          <a:ext cx="7095056" cy="194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233">
                  <a:extLst>
                    <a:ext uri="{9D8B030D-6E8A-4147-A177-3AD203B41FA5}">
                      <a16:colId xmlns:a16="http://schemas.microsoft.com/office/drawing/2014/main" val="2122558976"/>
                    </a:ext>
                  </a:extLst>
                </a:gridCol>
                <a:gridCol w="1541097">
                  <a:extLst>
                    <a:ext uri="{9D8B030D-6E8A-4147-A177-3AD203B41FA5}">
                      <a16:colId xmlns:a16="http://schemas.microsoft.com/office/drawing/2014/main" val="565885687"/>
                    </a:ext>
                  </a:extLst>
                </a:gridCol>
                <a:gridCol w="1279242">
                  <a:extLst>
                    <a:ext uri="{9D8B030D-6E8A-4147-A177-3AD203B41FA5}">
                      <a16:colId xmlns:a16="http://schemas.microsoft.com/office/drawing/2014/main" val="3316238685"/>
                    </a:ext>
                  </a:extLst>
                </a:gridCol>
                <a:gridCol w="1279242">
                  <a:extLst>
                    <a:ext uri="{9D8B030D-6E8A-4147-A177-3AD203B41FA5}">
                      <a16:colId xmlns:a16="http://schemas.microsoft.com/office/drawing/2014/main" val="1018833409"/>
                    </a:ext>
                  </a:extLst>
                </a:gridCol>
                <a:gridCol w="1279242">
                  <a:extLst>
                    <a:ext uri="{9D8B030D-6E8A-4147-A177-3AD203B41FA5}">
                      <a16:colId xmlns:a16="http://schemas.microsoft.com/office/drawing/2014/main" val="1593051318"/>
                    </a:ext>
                  </a:extLst>
                </a:gridCol>
              </a:tblGrid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2026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2027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2028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2029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9652948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$280,000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$2,100,000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$14,400,000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$39,240,000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0986290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INSTALLS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762964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$GM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$192,500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$1,662,500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$12,000,000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$32,700,000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9693570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$10,200,000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$21,000,000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187917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EBITDA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($707,500)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$62,500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$1,800,000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$11,700,000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725782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EBITDA 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-252.68%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2.98%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12.50%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29.82%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24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92088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E1F1D3-9E74-94C7-83E2-22C15485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" t="191"/>
          <a:stretch>
            <a:fillRect/>
          </a:stretch>
        </p:blipFill>
        <p:spPr>
          <a:xfrm>
            <a:off x="-25559" y="907024"/>
            <a:ext cx="12195156" cy="3791937"/>
          </a:xfrm>
          <a:prstGeom prst="rect">
            <a:avLst/>
          </a:prstGeom>
        </p:spPr>
      </p:pic>
      <p:pic>
        <p:nvPicPr>
          <p:cNvPr descr="A logo with text on it&#10;&#10;AI-generated content may be incorrect." id="5" name="Picture 4">
            <a:extLst>
              <a:ext uri="{FF2B5EF4-FFF2-40B4-BE49-F238E27FC236}">
                <a16:creationId xmlns:a16="http://schemas.microsoft.com/office/drawing/2014/main" id="{C4FBE95D-A86A-8012-C7CA-7591770C3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" y="5334561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76077-3EA2-EC92-DCA5-19B154768AF8}"/>
              </a:ext>
            </a:extLst>
          </p:cNvPr>
          <p:cNvSpPr txBox="1"/>
          <p:nvPr/>
        </p:nvSpPr>
        <p:spPr>
          <a:xfrm>
            <a:off x="5167210" y="209854"/>
            <a:ext cx="2822153" cy="120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lang="en-US" sz="3601">
                <a:solidFill>
                  <a:schemeClr val="bg1"/>
                </a:solidFill>
                <a:latin charset="0" panose="020B0502040204020203" pitchFamily="34" typeface="Segoe UI"/>
              </a:rPr>
              <a:t>The Problem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F2F7AD4-B3B2-8A74-9D63-A1572D00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385" y="3182864"/>
            <a:ext cx="9005365" cy="324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32" compatLnSpc="1" lIns="91464" numCol="1" rIns="91464" tIns="45732" vert="horz" wrap="square">
            <a:prstTxWarp prst="textNoShape">
              <a:avLst/>
            </a:prstTxWarp>
            <a:spAutoFit/>
          </a:bodyPr>
          <a:lstStyle/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en-US" sz="2801">
                <a:solidFill>
                  <a:schemeClr val="bg1"/>
                </a:solidFill>
                <a:latin charset="0" panose="020B0502040204020203" pitchFamily="34" typeface="Segoe UI"/>
              </a:rPr>
              <a:t>Single points of failure</a:t>
            </a: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en-US" sz="2801">
                <a:solidFill>
                  <a:schemeClr val="bg1"/>
                </a:solidFill>
                <a:latin charset="0" panose="020B0502040204020203" pitchFamily="34" typeface="Segoe UI"/>
              </a:rPr>
              <a:t>Cloud &amp; internet dependence</a:t>
            </a:r>
            <a:endParaRPr altLang="en-US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en-US" sz="2801">
                <a:solidFill>
                  <a:schemeClr val="bg1"/>
                </a:solidFill>
                <a:latin charset="0" panose="020B0502040204020203" pitchFamily="34" typeface="Segoe UI"/>
              </a:rPr>
              <a:t>Fragile hub-based architectures</a:t>
            </a:r>
            <a:endParaRPr altLang="en-US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en-US" sz="2801">
                <a:solidFill>
                  <a:schemeClr val="bg1"/>
                </a:solidFill>
                <a:latin charset="0" panose="020B0502040204020203" pitchFamily="34" typeface="Segoe UI"/>
              </a:rPr>
              <a:t>Mission‑critical systems go offline</a:t>
            </a:r>
            <a:endParaRPr altLang="en-US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  <a:p>
            <a:pPr algn="r" defTabSz="91467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en-US" sz="2801">
                <a:solidFill>
                  <a:schemeClr val="bg1"/>
                </a:solidFill>
                <a:latin charset="0" panose="020B0502040204020203" pitchFamily="34" typeface="Segoe UI"/>
              </a:rPr>
              <a:t>Enterprises are actively searching for alternatives</a:t>
            </a:r>
            <a:endParaRPr altLang="en-US" lang="en-US" sz="2801">
              <a:solidFill>
                <a:schemeClr val="bg1"/>
              </a:solidFill>
              <a:latin charset="0" panose="020B0502040204020203" pitchFamily="34"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E8B07-DFAF-58A5-AF92-BBDB549777FC}"/>
              </a:ext>
            </a:extLst>
          </p:cNvPr>
          <p:cNvSpPr txBox="1"/>
          <p:nvPr/>
        </p:nvSpPr>
        <p:spPr>
          <a:xfrm>
            <a:off x="22404" y="271426"/>
            <a:ext cx="4706542" cy="120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b="1" lang="en-US" sz="3601">
                <a:solidFill>
                  <a:schemeClr val="bg1"/>
                </a:solidFill>
                <a:latin charset="0" panose="020B0502040204020203" pitchFamily="34" typeface="Segoe UI"/>
              </a:rPr>
              <a:t>Industry 4.0</a:t>
            </a:r>
          </a:p>
          <a:p>
            <a:pPr>
              <a:buNone/>
            </a:pPr>
            <a:r>
              <a:rPr b="1" lang="en-US" sz="3601">
                <a:solidFill>
                  <a:schemeClr val="bg1"/>
                </a:solidFill>
                <a:latin charset="0" panose="020B0502040204020203" pitchFamily="34" typeface="Segoe UI"/>
              </a:rPr>
              <a:t>Promised Autonomy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0F1BE-9F21-D1D8-F9ED-E33CCCA323FC}"/>
              </a:ext>
            </a:extLst>
          </p:cNvPr>
          <p:cNvSpPr txBox="1"/>
          <p:nvPr/>
        </p:nvSpPr>
        <p:spPr>
          <a:xfrm>
            <a:off x="7793481" y="186874"/>
            <a:ext cx="4133735" cy="120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 lang="en-US" sz="3601">
                <a:solidFill>
                  <a:schemeClr val="bg1"/>
                </a:solidFill>
                <a:latin charset="0" panose="020B0502040204020203" pitchFamily="34" typeface="Segoe UI"/>
              </a:rPr>
              <a:t>Connectivity never delivered</a:t>
            </a:r>
            <a:endParaRPr lang="en-US" sz="3601"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758F7-D00A-74FA-D83B-DC637358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371" y="256325"/>
            <a:ext cx="6161004" cy="886379"/>
          </a:xfrm>
        </p:spPr>
        <p:txBody>
          <a:bodyPr>
            <a:normAutofit/>
          </a:bodyPr>
          <a:lstStyle/>
          <a:p>
            <a:r>
              <a:rPr b="1" lang="en-US" sz="4100">
                <a:solidFill>
                  <a:schemeClr val="bg1"/>
                </a:solidFill>
              </a:rPr>
              <a:t>Recognized and Rewarded</a:t>
            </a:r>
          </a:p>
        </p:txBody>
      </p:sp>
      <p:pic>
        <p:nvPicPr>
          <p:cNvPr descr="A group of men sitting in chairs&#10;&#10;AI-generated content may be incorrect." id="4" name="Picture 3">
            <a:extLst>
              <a:ext uri="{FF2B5EF4-FFF2-40B4-BE49-F238E27FC236}">
                <a16:creationId xmlns:a16="http://schemas.microsoft.com/office/drawing/2014/main" id="{63740D30-5E34-D151-EFB7-69BD71888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" r="5"/>
          <a:stretch>
            <a:fillRect/>
          </a:stretch>
        </p:blipFill>
        <p:spPr>
          <a:xfrm>
            <a:off x="217008" y="541372"/>
            <a:ext cx="3162543" cy="3162543"/>
          </a:xfrm>
          <a:custGeom>
            <a:avLst/>
            <a:gdLst/>
            <a:ahLst/>
            <a:cxnLst/>
            <a:rect b="b" l="l" r="r" t="t"/>
            <a:pathLst>
              <a:path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C30882-94D0-1D64-7927-E2B55D0A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167" y="1035874"/>
            <a:ext cx="7120833" cy="5458970"/>
          </a:xfrm>
        </p:spPr>
        <p:txBody>
          <a:bodyPr>
            <a:normAutofit fontScale="92500"/>
          </a:bodyPr>
          <a:lstStyle/>
          <a:p>
            <a:r>
              <a:rPr lang="en-US" sz="2400">
                <a:solidFill>
                  <a:schemeClr val="bg1"/>
                </a:solidFill>
              </a:rPr>
              <a:t>Phorum 2026 – Winner</a:t>
            </a:r>
          </a:p>
          <a:p>
            <a:r>
              <a:rPr lang="en-US" sz="2400">
                <a:solidFill>
                  <a:schemeClr val="bg1"/>
                </a:solidFill>
              </a:rPr>
              <a:t>Winner of Lion Cage Tech Category</a:t>
            </a:r>
          </a:p>
          <a:p>
            <a:r>
              <a:rPr lang="en-US" sz="2400">
                <a:solidFill>
                  <a:schemeClr val="bg1"/>
                </a:solidFill>
              </a:rPr>
              <a:t>CDL Alumni 2025-26</a:t>
            </a:r>
          </a:p>
          <a:p>
            <a:r>
              <a:rPr lang="en-US" sz="2400">
                <a:solidFill>
                  <a:schemeClr val="bg1"/>
                </a:solidFill>
              </a:rPr>
              <a:t>NVIDIA Inception program acceptance</a:t>
            </a:r>
          </a:p>
          <a:p>
            <a:r>
              <a:rPr lang="en-US" sz="2400">
                <a:solidFill>
                  <a:schemeClr val="bg1"/>
                </a:solidFill>
              </a:rPr>
              <a:t>2X BIND Finalist </a:t>
            </a:r>
          </a:p>
          <a:p>
            <a:r>
              <a:rPr lang="en-US" sz="2400">
                <a:solidFill>
                  <a:schemeClr val="bg1"/>
                </a:solidFill>
              </a:rPr>
              <a:t>Accepted into Founders Institute </a:t>
            </a:r>
          </a:p>
          <a:p>
            <a:r>
              <a:rPr lang="en-US" sz="2400">
                <a:solidFill>
                  <a:schemeClr val="bg1"/>
                </a:solidFill>
              </a:rPr>
              <a:t>Accepted into Microsoft, CUNY &amp; Batchery, accelerators </a:t>
            </a:r>
          </a:p>
          <a:p>
            <a:r>
              <a:rPr lang="en-US" sz="2400">
                <a:solidFill>
                  <a:schemeClr val="bg1"/>
                </a:solidFill>
              </a:rPr>
              <a:t>PACT Tech-Startup of the Year Finalist</a:t>
            </a:r>
          </a:p>
          <a:p>
            <a:r>
              <a:rPr lang="en-US" sz="2400">
                <a:solidFill>
                  <a:schemeClr val="bg1"/>
                </a:solidFill>
              </a:rPr>
              <a:t>AVF Philadelphia Finalist</a:t>
            </a:r>
          </a:p>
          <a:p>
            <a:r>
              <a:rPr lang="en-US" sz="2400">
                <a:solidFill>
                  <a:schemeClr val="bg1"/>
                </a:solidFill>
              </a:rPr>
              <a:t>Featured presenters for ATI, PBEXPO, TechConnect</a:t>
            </a:r>
          </a:p>
          <a:p>
            <a:r>
              <a:rPr lang="en-US" sz="2400">
                <a:solidFill>
                  <a:schemeClr val="bg1"/>
                </a:solidFill>
              </a:rPr>
              <a:t>TechConnect’s Smart City Innovation finalist</a:t>
            </a:r>
          </a:p>
          <a:p>
            <a:r>
              <a:rPr lang="en-US" sz="2400">
                <a:solidFill>
                  <a:schemeClr val="bg1"/>
                </a:solidFill>
              </a:rPr>
              <a:t>Finalist TechConnect World Innovation</a:t>
            </a:r>
          </a:p>
          <a:p>
            <a:r>
              <a:rPr lang="en-US" sz="2400">
                <a:solidFill>
                  <a:schemeClr val="bg1"/>
                </a:solidFill>
              </a:rPr>
              <a:t>Awarded MOSA Innovation Finalist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AB8DB-71F4-6A99-17AA-BF19A5D2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7" l="25" r="14" t="1"/>
          <a:stretch/>
        </p:blipFill>
        <p:spPr>
          <a:xfrm>
            <a:off x="2026194" y="3429000"/>
            <a:ext cx="3044973" cy="3065844"/>
          </a:xfrm>
          <a:custGeom>
            <a:avLst/>
            <a:gdLst/>
            <a:ahLst/>
            <a:cxnLst/>
            <a:rect b="b" l="l" r="r" t="t"/>
            <a:pathLst>
              <a:path h="2388070" w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8407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4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EDEA3-7169-CDA7-AADF-B37520E2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668CA-3A3F-5F95-B5A4-49AFC3595AB7}"/>
              </a:ext>
            </a:extLst>
          </p:cNvPr>
          <p:cNvSpPr txBox="1"/>
          <p:nvPr/>
        </p:nvSpPr>
        <p:spPr>
          <a:xfrm>
            <a:off x="275735" y="158224"/>
            <a:ext cx="1212507" cy="9235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402" b="1">
                <a:solidFill>
                  <a:srgbClr val="EBF0F5"/>
                </a:solidFill>
              </a:rPr>
              <a:t>Ask</a:t>
            </a:r>
            <a:endParaRPr sz="5402" b="1">
              <a:solidFill>
                <a:srgbClr val="EBF0F5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EB18C3-9DC7-3996-50A9-BDA491AE46EE}"/>
              </a:ext>
            </a:extLst>
          </p:cNvPr>
          <p:cNvSpPr txBox="1">
            <a:spLocks/>
          </p:cNvSpPr>
          <p:nvPr/>
        </p:nvSpPr>
        <p:spPr>
          <a:xfrm>
            <a:off x="0" y="1227485"/>
            <a:ext cx="12192000" cy="1440682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1">
                <a:solidFill>
                  <a:schemeClr val="bg1"/>
                </a:solidFill>
              </a:rPr>
              <a:t>We are raising a $900K seed, to serve new/existing enterprise customers and accelerate software, firmware and prototype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753C1-137F-E47F-2921-96C2ECF91600}"/>
              </a:ext>
            </a:extLst>
          </p:cNvPr>
          <p:cNvSpPr txBox="1"/>
          <p:nvPr/>
        </p:nvSpPr>
        <p:spPr>
          <a:xfrm>
            <a:off x="275735" y="4628939"/>
            <a:ext cx="11578011" cy="583529"/>
          </a:xfrm>
          <a:prstGeom prst="rect">
            <a:avLst/>
          </a:prstGeom>
        </p:spPr>
        <p:txBody>
          <a:bodyPr vert="horz" lIns="91464" tIns="45732" rIns="91464" bIns="45732" rtlCol="0">
            <a:noAutofit/>
          </a:bodyPr>
          <a:lstStyle/>
          <a:p>
            <a:r>
              <a:rPr lang="en-US" sz="2801">
                <a:solidFill>
                  <a:schemeClr val="bg1"/>
                </a:solidFill>
              </a:rPr>
              <a:t>BleedIO’s seed round will get us to break even, positioned for growth capital</a:t>
            </a:r>
          </a:p>
          <a:p>
            <a:endParaRPr lang="en-US" sz="2801">
              <a:solidFill>
                <a:schemeClr val="bg1"/>
              </a:solidFill>
            </a:endParaRPr>
          </a:p>
          <a:p>
            <a:r>
              <a:rPr lang="en-US" sz="2801">
                <a:solidFill>
                  <a:schemeClr val="bg1"/>
                </a:solidFill>
              </a:rPr>
              <a:t>Our exit objective - acquired within 8 years, potential buyers cross industries</a:t>
            </a:r>
          </a:p>
        </p:txBody>
      </p:sp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F59F79-B14A-4CE8-9974-52C17B94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376" y="217104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7D13F-2DF6-0F4B-E7D5-E5FDFBE3DA8F}"/>
              </a:ext>
            </a:extLst>
          </p:cNvPr>
          <p:cNvSpPr txBox="1"/>
          <p:nvPr/>
        </p:nvSpPr>
        <p:spPr>
          <a:xfrm>
            <a:off x="131193" y="2780226"/>
            <a:ext cx="3527929" cy="132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1" b="1">
                <a:solidFill>
                  <a:schemeClr val="bg2">
                    <a:lumMod val="75000"/>
                    <a:lumOff val="25000"/>
                  </a:schemeClr>
                </a:solidFill>
              </a:rPr>
              <a:t>Use of funds (‘26 – ’27)</a:t>
            </a:r>
          </a:p>
          <a:p>
            <a:pPr algn="ctr"/>
            <a:r>
              <a:rPr lang="en-US" sz="2001">
                <a:solidFill>
                  <a:schemeClr val="bg2">
                    <a:lumMod val="75000"/>
                    <a:lumOff val="25000"/>
                  </a:schemeClr>
                </a:solidFill>
              </a:rPr>
              <a:t>$300K engineering</a:t>
            </a:r>
          </a:p>
          <a:p>
            <a:pPr algn="ctr"/>
            <a:r>
              <a:rPr lang="en-US" sz="2001">
                <a:solidFill>
                  <a:schemeClr val="bg2">
                    <a:lumMod val="75000"/>
                    <a:lumOff val="25000"/>
                  </a:schemeClr>
                </a:solidFill>
              </a:rPr>
              <a:t>$300K sales</a:t>
            </a:r>
          </a:p>
          <a:p>
            <a:pPr algn="ctr"/>
            <a:r>
              <a:rPr lang="en-US" sz="2001">
                <a:solidFill>
                  <a:schemeClr val="bg2">
                    <a:lumMod val="75000"/>
                    <a:lumOff val="25000"/>
                  </a:schemeClr>
                </a:solidFill>
              </a:rPr>
              <a:t>$300k G&amp;A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121CD-2342-88D8-6A2A-8F3458366C2B}"/>
              </a:ext>
            </a:extLst>
          </p:cNvPr>
          <p:cNvSpPr txBox="1"/>
          <p:nvPr/>
        </p:nvSpPr>
        <p:spPr>
          <a:xfrm>
            <a:off x="3857969" y="2707196"/>
            <a:ext cx="3637485" cy="132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1" b="1">
                <a:solidFill>
                  <a:schemeClr val="bg2">
                    <a:lumMod val="75000"/>
                    <a:lumOff val="25000"/>
                  </a:schemeClr>
                </a:solidFill>
              </a:rPr>
              <a:t>Key outcomes </a:t>
            </a:r>
          </a:p>
          <a:p>
            <a:pPr algn="ctr"/>
            <a:r>
              <a:rPr lang="en-US" sz="2001">
                <a:solidFill>
                  <a:schemeClr val="bg2">
                    <a:lumMod val="75000"/>
                    <a:lumOff val="25000"/>
                  </a:schemeClr>
                </a:solidFill>
              </a:rPr>
              <a:t>launch V2, secure beachhead manufacturing, warehouse customers, and $2 million in ARR</a:t>
            </a:r>
            <a:endParaRPr lang="en-US" sz="2001" kern="100">
              <a:solidFill>
                <a:schemeClr val="bg2">
                  <a:lumMod val="75000"/>
                  <a:lumOff val="25000"/>
                </a:schemeClr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A723F-8277-EEFD-4FF8-33FE32781C78}"/>
              </a:ext>
            </a:extLst>
          </p:cNvPr>
          <p:cNvSpPr txBox="1"/>
          <p:nvPr/>
        </p:nvSpPr>
        <p:spPr>
          <a:xfrm>
            <a:off x="7943034" y="2752883"/>
            <a:ext cx="3637485" cy="132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1" b="1">
                <a:solidFill>
                  <a:schemeClr val="bg2">
                    <a:lumMod val="75000"/>
                    <a:lumOff val="25000"/>
                  </a:schemeClr>
                </a:solidFill>
              </a:rPr>
              <a:t>What’s next</a:t>
            </a:r>
          </a:p>
          <a:p>
            <a:pPr algn="ctr"/>
            <a:r>
              <a:rPr lang="en-US" sz="2001">
                <a:solidFill>
                  <a:schemeClr val="bg2">
                    <a:lumMod val="75000"/>
                    <a:lumOff val="25000"/>
                  </a:schemeClr>
                </a:solidFill>
              </a:rPr>
              <a:t>leverage success to target other large IoT segments, like shipping, or healthcare</a:t>
            </a:r>
          </a:p>
        </p:txBody>
      </p:sp>
    </p:spTree>
    <p:extLst>
      <p:ext uri="{BB962C8B-B14F-4D97-AF65-F5344CB8AC3E}">
        <p14:creationId xmlns:p14="http://schemas.microsoft.com/office/powerpoint/2010/main" val="3554417480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711" y="1096673"/>
            <a:ext cx="7839251" cy="923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5402">
                <a:solidFill>
                  <a:srgbClr val="EBF0F5"/>
                </a:solidFill>
              </a:rPr>
              <a:t>$84M per facility. Per year.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711" y="2377167"/>
            <a:ext cx="5324254" cy="461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1">
                <a:solidFill>
                  <a:srgbClr val="B9C3CD"/>
                </a:solidFill>
              </a:rPr>
              <a:t>Cost of downtime for Oil &amp; Gas operators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639" y="3657660"/>
            <a:ext cx="5448616" cy="5234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1">
                <a:solidFill>
                  <a:srgbClr val="B9C3CD"/>
                </a:solidFill>
              </a:rPr>
              <a:t>[PLACEHOLDER: Money Slide Visual]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4C9CA-E29B-B20C-458C-762E4D37C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b="28"/>
          <a:stretch>
            <a:fillRect/>
          </a:stretch>
        </p:blipFill>
        <p:spPr>
          <a:xfrm>
            <a:off x="0" y="-893"/>
            <a:ext cx="12195156" cy="6858504"/>
          </a:xfrm>
          <a:prstGeom prst="rect">
            <a:avLst/>
          </a:prstGeom>
        </p:spPr>
      </p:pic>
      <p:pic>
        <p:nvPicPr>
          <p:cNvPr descr="A logo with text on it&#10;&#10;AI-generated content may be incorrect." id="6" name="Picture 5">
            <a:extLst>
              <a:ext uri="{FF2B5EF4-FFF2-40B4-BE49-F238E27FC236}">
                <a16:creationId xmlns:a16="http://schemas.microsoft.com/office/drawing/2014/main" id="{A05F96C8-38F2-FC1B-D681-5B2946FFE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062" y="710205"/>
            <a:ext cx="1798094" cy="805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E76CE-1141-F52C-C377-DF93134B3A7C}"/>
              </a:ext>
            </a:extLst>
          </p:cNvPr>
          <p:cNvSpPr txBox="1"/>
          <p:nvPr/>
        </p:nvSpPr>
        <p:spPr>
          <a:xfrm>
            <a:off x="914639" y="2769907"/>
            <a:ext cx="5422498" cy="9543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2801">
                <a:solidFill>
                  <a:schemeClr val="bg1"/>
                </a:solidFill>
              </a:rPr>
              <a:t>Directly related to connectivity failures*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52908-26CF-3E52-9261-B83C6558A658}"/>
              </a:ext>
            </a:extLst>
          </p:cNvPr>
          <p:cNvSpPr txBox="1"/>
          <p:nvPr/>
        </p:nvSpPr>
        <p:spPr>
          <a:xfrm>
            <a:off x="496239" y="6482332"/>
            <a:ext cx="111995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* Https://</a:t>
            </a:r>
            <a:r>
              <a:rPr err="1" lang="en-US" sz="1200">
                <a:solidFill>
                  <a:schemeClr val="bg1"/>
                </a:solidFill>
              </a:rPr>
              <a:t>assets.new.siemens.com</a:t>
            </a:r>
            <a:r>
              <a:rPr lang="en-US" sz="1200">
                <a:solidFill>
                  <a:schemeClr val="bg1"/>
                </a:solidFill>
              </a:rPr>
              <a:t>/siemens/assets/</a:t>
            </a:r>
            <a:r>
              <a:rPr err="1" lang="en-US" sz="1200">
                <a:solidFill>
                  <a:schemeClr val="bg1"/>
                </a:solidFill>
              </a:rPr>
              <a:t>api</a:t>
            </a:r>
            <a:r>
              <a:rPr lang="en-US" sz="1200">
                <a:solidFill>
                  <a:schemeClr val="bg1"/>
                </a:solidFill>
              </a:rPr>
              <a:t>/uuid:3d606495-dbe0-43e4-80b1-d04e27ada920/dics-b10153-00-7600truecostofdowntime2022-144.pdf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7AEB6DC-79B7-C3A9-1B8C-B9E8F0AC74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/>
                    </a14:imgEffect>
                  </a14:imgLayer>
                </a14:imgProps>
              </a:ext>
            </a:extLst>
          </a:blip>
          <a:srcRect b="9" r="24"/>
          <a:stretch>
            <a:fillRect/>
          </a:stretch>
        </p:blipFill>
        <p:spPr>
          <a:xfrm>
            <a:off x="1" y="-883"/>
            <a:ext cx="12192000" cy="6859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370" y="48833"/>
            <a:ext cx="89916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4400">
                <a:solidFill>
                  <a:srgbClr val="EBF0F5"/>
                </a:solidFill>
              </a:rPr>
              <a:t>Always-On. No Single Point of Failure.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08D519-5D56-200D-A6C1-051EF64EF379}"/>
              </a:ext>
            </a:extLst>
          </p:cNvPr>
          <p:cNvSpPr txBox="1">
            <a:spLocks/>
          </p:cNvSpPr>
          <p:nvPr/>
        </p:nvSpPr>
        <p:spPr>
          <a:xfrm>
            <a:off x="301599" y="1949127"/>
            <a:ext cx="11460287" cy="4352471"/>
          </a:xfrm>
          <a:prstGeom prst="rect">
            <a:avLst/>
          </a:prstGeom>
        </p:spPr>
        <p:txBody>
          <a:bodyPr bIns="45732" lIns="91464" rIns="91464" rtlCol="0" tIns="45732" vert="horz">
            <a:norm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lang="en-US" sz="3601">
                <a:solidFill>
                  <a:srgbClr val="FFFFFF"/>
                </a:solidFill>
              </a:rPr>
              <a:t>Software &amp; firmware for distributed wireless networks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lang="en-US" sz="3601">
                <a:solidFill>
                  <a:srgbClr val="FFFFFF"/>
                </a:solidFill>
              </a:rPr>
              <a:t>Operating at the edge, optimizing bandwidth &amp; reliability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lang="en-US" sz="3601">
                <a:solidFill>
                  <a:srgbClr val="FFFFFF"/>
                </a:solidFill>
              </a:rPr>
              <a:t>100% uptime architecture, self-routing, self-healing 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lang="en-US" sz="3601">
                <a:solidFill>
                  <a:srgbClr val="FFFFFF"/>
                </a:solidFill>
              </a:rPr>
              <a:t>Vendor-agnostic by design, no proprietary hardware issues</a:t>
            </a: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lang="en-US" sz="36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buFont charset="0" panose="020B0604020202020204" pitchFamily="34" typeface="Arial"/>
              <a:buChar char="•"/>
            </a:pPr>
            <a:endParaRPr lang="en-US" sz="3601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8D698-32EE-8EA6-3DB4-468FF525F2DF}"/>
              </a:ext>
            </a:extLst>
          </p:cNvPr>
          <p:cNvSpPr txBox="1"/>
          <p:nvPr/>
        </p:nvSpPr>
        <p:spPr>
          <a:xfrm>
            <a:off x="0" y="127173"/>
            <a:ext cx="3418819" cy="64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lang="en-US" sz="3601">
                <a:solidFill>
                  <a:schemeClr val="bg1"/>
                </a:solidFill>
                <a:latin charset="0" panose="020B0502040204020203" pitchFamily="34" typeface="Segoe UI"/>
              </a:rPr>
              <a:t>Our Solution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62A24-3EE9-570F-D337-83AD7CE62002}"/>
              </a:ext>
            </a:extLst>
          </p:cNvPr>
          <p:cNvSpPr txBox="1"/>
          <p:nvPr/>
        </p:nvSpPr>
        <p:spPr>
          <a:xfrm>
            <a:off x="167269" y="929462"/>
            <a:ext cx="1202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>
                <a:solidFill>
                  <a:schemeClr val="bg1"/>
                </a:solidFill>
                <a:latin charset="0" panose="020B0502040204020203" pitchFamily="34" typeface="Segoe UI"/>
              </a:rPr>
              <a:t>Our platform, built on a new, open wireless mesh standard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factory with blue dot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447" y="1069744"/>
            <a:ext cx="5669280" cy="38039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6032" y="5939993"/>
            <a:ext cx="547243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r>
              <a:rPr sz="23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3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23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23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3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3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cyber</a:t>
            </a:r>
            <a:r>
              <a:rPr sz="23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612" y="5360188"/>
            <a:ext cx="487108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>
                <a:solidFill>
                  <a:schemeClr val="bg1"/>
                </a:solidFill>
                <a:latin typeface="Calibri"/>
                <a:cs typeface="Calibri"/>
              </a:rPr>
              <a:t>Additional</a:t>
            </a:r>
            <a:r>
              <a:rPr sz="2350" spc="5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chemeClr val="bg1"/>
                </a:solidFill>
                <a:latin typeface="Calibri"/>
                <a:cs typeface="Calibri"/>
              </a:rPr>
              <a:t>nodes</a:t>
            </a:r>
            <a:r>
              <a:rPr sz="2350" spc="1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chemeClr val="bg1"/>
                </a:solidFill>
                <a:latin typeface="Calibri"/>
                <a:cs typeface="Calibri"/>
              </a:rPr>
              <a:t>degrade</a:t>
            </a:r>
            <a:r>
              <a:rPr sz="2350" spc="6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spc="-10">
                <a:solidFill>
                  <a:schemeClr val="bg1"/>
                </a:solidFill>
                <a:latin typeface="Calibri"/>
                <a:cs typeface="Calibri"/>
              </a:rPr>
              <a:t>performance</a:t>
            </a:r>
            <a:endParaRPr sz="235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592E55-70FD-C0D2-6084-AC49B07914CE}"/>
              </a:ext>
            </a:extLst>
          </p:cNvPr>
          <p:cNvGrpSpPr/>
          <p:nvPr/>
        </p:nvGrpSpPr>
        <p:grpSpPr>
          <a:xfrm>
            <a:off x="6313983" y="1069362"/>
            <a:ext cx="5678805" cy="3804285"/>
            <a:chOff x="6307716" y="1445269"/>
            <a:chExt cx="5677326" cy="3803294"/>
          </a:xfrm>
        </p:grpSpPr>
        <p:grpSp>
          <p:nvGrpSpPr>
            <p:cNvPr id="3" name="object 3" descr="A large building with blue dots  AI-generated content may be incorrect."/>
            <p:cNvGrpSpPr/>
            <p:nvPr/>
          </p:nvGrpSpPr>
          <p:grpSpPr>
            <a:xfrm>
              <a:off x="6307716" y="1445269"/>
              <a:ext cx="5677326" cy="3803294"/>
              <a:chOff x="6309359" y="1444752"/>
              <a:chExt cx="5678805" cy="3804285"/>
            </a:xfrm>
          </p:grpSpPr>
          <p:pic>
            <p:nvPicPr>
              <p:cNvPr id="4" name="object 4" descr="A large building with blue dots  AI-generated content may be incorrect.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309359" y="1444752"/>
                <a:ext cx="5678424" cy="3803904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9957815" y="1444752"/>
                <a:ext cx="1664335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664334" h="521335">
                    <a:moveTo>
                      <a:pt x="1664207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1664207" y="521208"/>
                    </a:lnTo>
                    <a:lnTo>
                      <a:pt x="1664207" y="0"/>
                    </a:lnTo>
                    <a:close/>
                  </a:path>
                </a:pathLst>
              </a:custGeom>
              <a:solidFill>
                <a:srgbClr val="548ED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0"/>
            <p:cNvSpPr txBox="1"/>
            <p:nvPr/>
          </p:nvSpPr>
          <p:spPr>
            <a:xfrm>
              <a:off x="10043972" y="1456454"/>
              <a:ext cx="1500749" cy="44686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83185">
                <a:lnSpc>
                  <a:spcPct val="106800"/>
                </a:lnSpc>
                <a:spcBef>
                  <a:spcPts val="95"/>
                </a:spcBef>
              </a:pPr>
              <a:r>
                <a:rPr sz="1350" b="1" spc="-10">
                  <a:solidFill>
                    <a:srgbClr val="FFFFFF"/>
                  </a:solidFill>
                  <a:latin typeface="Calibri"/>
                  <a:cs typeface="Calibri"/>
                </a:rPr>
                <a:t>GATEWAY</a:t>
              </a:r>
              <a:r>
                <a:rPr sz="1350" b="1" spc="-3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>
                  <a:solidFill>
                    <a:srgbClr val="FFFFFF"/>
                  </a:solidFill>
                  <a:latin typeface="Calibri"/>
                  <a:cs typeface="Calibri"/>
                </a:rPr>
                <a:t>TO</a:t>
              </a:r>
              <a:r>
                <a:rPr sz="1350" b="1" spc="3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spc="-20">
                  <a:solidFill>
                    <a:srgbClr val="FFFFFF"/>
                  </a:solidFill>
                  <a:latin typeface="Calibri"/>
                  <a:cs typeface="Calibri"/>
                </a:rPr>
                <a:t>ERP, </a:t>
              </a:r>
              <a:r>
                <a:rPr sz="1350" b="1">
                  <a:solidFill>
                    <a:srgbClr val="FFFFFF"/>
                  </a:solidFill>
                  <a:latin typeface="Calibri"/>
                  <a:cs typeface="Calibri"/>
                </a:rPr>
                <a:t>BI,</a:t>
              </a:r>
              <a:r>
                <a:rPr sz="1350" b="1" spc="7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>
                  <a:solidFill>
                    <a:srgbClr val="FFFFFF"/>
                  </a:solidFill>
                  <a:latin typeface="Calibri"/>
                  <a:cs typeface="Calibri"/>
                </a:rPr>
                <a:t>CLOUD,</a:t>
              </a:r>
              <a:r>
                <a:rPr sz="1350" b="1" spc="8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>
                  <a:solidFill>
                    <a:srgbClr val="FFFFFF"/>
                  </a:solidFill>
                  <a:latin typeface="Calibri"/>
                  <a:cs typeface="Calibri"/>
                </a:rPr>
                <a:t>API,</a:t>
              </a:r>
              <a:r>
                <a:rPr sz="1350" b="1" spc="75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50" b="1" spc="-20">
                  <a:solidFill>
                    <a:srgbClr val="FFFFFF"/>
                  </a:solidFill>
                  <a:latin typeface="Calibri"/>
                  <a:cs typeface="Calibri"/>
                </a:rPr>
                <a:t>ETC.</a:t>
              </a:r>
              <a:endParaRPr sz="1350">
                <a:latin typeface="Calibri"/>
                <a:cs typeface="Calibri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8446856" y="1637243"/>
              <a:ext cx="1586452" cy="589761"/>
              <a:chOff x="8449056" y="1636776"/>
              <a:chExt cx="1586865" cy="589915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49056" y="1636776"/>
                <a:ext cx="1586483" cy="589788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8513064" y="1700784"/>
                <a:ext cx="1440815" cy="424180"/>
              </a:xfrm>
              <a:custGeom>
                <a:avLst/>
                <a:gdLst/>
                <a:ahLst/>
                <a:cxnLst/>
                <a:rect l="l" t="t" r="r" b="b"/>
                <a:pathLst>
                  <a:path w="1440815" h="424180">
                    <a:moveTo>
                      <a:pt x="0" y="423799"/>
                    </a:moveTo>
                    <a:lnTo>
                      <a:pt x="1440560" y="0"/>
                    </a:lnTo>
                  </a:path>
                </a:pathLst>
              </a:custGeom>
              <a:ln w="57150">
                <a:solidFill>
                  <a:srgbClr val="4F81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4" name="object 14"/>
          <p:cNvSpPr txBox="1"/>
          <p:nvPr/>
        </p:nvSpPr>
        <p:spPr>
          <a:xfrm>
            <a:off x="6309359" y="6016213"/>
            <a:ext cx="5608321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Self-routing/self-healing</a:t>
            </a:r>
            <a:r>
              <a:rPr sz="23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23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235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-10">
                <a:solidFill>
                  <a:srgbClr val="FFFFFF"/>
                </a:solidFill>
                <a:latin typeface="Calibri"/>
                <a:cs typeface="Calibri"/>
              </a:rPr>
              <a:t>uptime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7450" y="5372301"/>
            <a:ext cx="569214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50">
                <a:solidFill>
                  <a:schemeClr val="bg1"/>
                </a:solidFill>
                <a:latin typeface="Calibri"/>
                <a:cs typeface="Calibri"/>
              </a:rPr>
              <a:t>Additional</a:t>
            </a:r>
            <a:r>
              <a:rPr sz="2350" spc="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chemeClr val="bg1"/>
                </a:solidFill>
                <a:latin typeface="Calibri"/>
                <a:cs typeface="Calibri"/>
              </a:rPr>
              <a:t>nodes</a:t>
            </a:r>
            <a:r>
              <a:rPr sz="2350" spc="1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>
                <a:solidFill>
                  <a:schemeClr val="bg1"/>
                </a:solidFill>
                <a:latin typeface="Calibri"/>
                <a:cs typeface="Calibri"/>
              </a:rPr>
              <a:t>improve</a:t>
            </a:r>
            <a:r>
              <a:rPr sz="2350" spc="7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350" spc="-10">
                <a:solidFill>
                  <a:schemeClr val="bg1"/>
                </a:solidFill>
                <a:latin typeface="Calibri"/>
                <a:cs typeface="Calibri"/>
              </a:rPr>
              <a:t>performance/reach</a:t>
            </a:r>
            <a:endParaRPr sz="235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564567" y="221637"/>
            <a:ext cx="10327790" cy="508601"/>
          </a:xfrm>
          <a:prstGeom prst="rect">
            <a:avLst/>
          </a:prstGeom>
        </p:spPr>
        <p:txBody>
          <a:bodyPr vert="horz" wrap="square" lIns="0" tIns="15875" rIns="0" bIns="0" rtlCol="0" anchor="ctr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sz="3201">
                <a:solidFill>
                  <a:schemeClr val="bg1"/>
                </a:solidFill>
                <a:latin typeface="Calibri"/>
                <a:cs typeface="Calibri"/>
              </a:rPr>
              <a:t>How it works - </a:t>
            </a:r>
            <a:r>
              <a:rPr lang="en-US" sz="3201">
                <a:solidFill>
                  <a:srgbClr val="FFFFFF"/>
                </a:solidFill>
                <a:cs typeface="Calibri"/>
              </a:rPr>
              <a:t>Traditional</a:t>
            </a:r>
            <a:r>
              <a:rPr lang="en-US" sz="3201" spc="-5">
                <a:solidFill>
                  <a:srgbClr val="FFFFFF"/>
                </a:solidFill>
                <a:cs typeface="Calibri"/>
              </a:rPr>
              <a:t> </a:t>
            </a:r>
            <a:r>
              <a:rPr lang="en-US" sz="3201">
                <a:solidFill>
                  <a:srgbClr val="FFFFFF"/>
                </a:solidFill>
                <a:cs typeface="Calibri"/>
              </a:rPr>
              <a:t>IoT vs. Distributed Mesh Networks</a:t>
            </a:r>
            <a:endParaRPr sz="3201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7F73E-4220-44E9-F380-13EC40F11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043FF6-1DE3-49FE-647E-4B35DA65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893"/>
            <a:ext cx="12192000" cy="68597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9CC53-CC07-D6A1-348F-18F37DAEBD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3547"/>
                    </a14:imgEffect>
                    <a14:imgEffect>
                      <a14:saturation sat="90000"/>
                    </a14:imgEffect>
                    <a14:imgEffect>
                      <a14:brightnessContrast bright="60000" contrast="10000"/>
                    </a14:imgEffect>
                  </a14:imgLayer>
                </a14:imgProps>
              </a:ext>
            </a:extLst>
          </a:blip>
          <a:srcRect b="24" t="94"/>
          <a:stretch>
            <a:fillRect/>
          </a:stretch>
        </p:blipFill>
        <p:spPr>
          <a:xfrm>
            <a:off x="62947" y="1642823"/>
            <a:ext cx="12144151" cy="5167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71B81-B5DD-CBDF-0751-8288951FFFBD}"/>
              </a:ext>
            </a:extLst>
          </p:cNvPr>
          <p:cNvSpPr txBox="1"/>
          <p:nvPr/>
        </p:nvSpPr>
        <p:spPr>
          <a:xfrm>
            <a:off x="1397757" y="74431"/>
            <a:ext cx="8311250" cy="7695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/>
            </a:pPr>
            <a:r>
              <a:rPr sz="4401"/>
              <a:t>Traditional IoT vs. Distributed Mesh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FAA58-CD16-D4B6-8E60-D6D79C6716DC}"/>
              </a:ext>
            </a:extLst>
          </p:cNvPr>
          <p:cNvSpPr txBox="1"/>
          <p:nvPr/>
        </p:nvSpPr>
        <p:spPr>
          <a:xfrm>
            <a:off x="-128311" y="2183295"/>
            <a:ext cx="6260933" cy="365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defRPr sz="1600"/>
            </a:pPr>
            <a:r>
              <a:rPr sz="3001"/>
              <a:t>Hub = failure + cyber target</a:t>
            </a:r>
          </a:p>
          <a:p>
            <a:pPr lvl="1">
              <a:lnSpc>
                <a:spcPct val="200000"/>
              </a:lnSpc>
              <a:defRPr sz="1600"/>
            </a:pPr>
            <a:r>
              <a:rPr sz="3001"/>
              <a:t>Single point of failur</a:t>
            </a:r>
            <a:r>
              <a:rPr lang="en-US" sz="3001"/>
              <a:t>e</a:t>
            </a:r>
          </a:p>
          <a:p>
            <a:pPr lvl="1">
              <a:lnSpc>
                <a:spcPct val="200000"/>
              </a:lnSpc>
              <a:defRPr sz="1600"/>
            </a:pPr>
            <a:r>
              <a:rPr sz="3001"/>
              <a:t>More nodes → worse performance</a:t>
            </a:r>
            <a:endParaRPr lang="en-US" sz="3001"/>
          </a:p>
          <a:p>
            <a:pPr lvl="1">
              <a:lnSpc>
                <a:spcPct val="200000"/>
              </a:lnSpc>
              <a:defRPr sz="1600"/>
            </a:pPr>
            <a:r>
              <a:rPr lang="en-US" sz="3001"/>
              <a:t>“LoRa does not work in my refinery”</a:t>
            </a:r>
            <a:endParaRPr sz="3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3C474-5932-B6AE-64CA-BD4E262C5FA4}"/>
              </a:ext>
            </a:extLst>
          </p:cNvPr>
          <p:cNvSpPr txBox="1"/>
          <p:nvPr/>
        </p:nvSpPr>
        <p:spPr>
          <a:xfrm>
            <a:off x="6028308" y="3209141"/>
            <a:ext cx="5884968" cy="138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vl="1">
              <a:defRPr sz="1600"/>
            </a:pPr>
            <a:r>
              <a:rPr sz="2801"/>
              <a:t>Autonomous, resilient network</a:t>
            </a:r>
          </a:p>
          <a:p>
            <a:pPr algn="r" lvl="1">
              <a:defRPr sz="1600"/>
            </a:pPr>
            <a:r>
              <a:rPr sz="2801"/>
              <a:t>No central hub</a:t>
            </a:r>
          </a:p>
          <a:p>
            <a:pPr algn="r" lvl="1">
              <a:defRPr sz="1600"/>
            </a:pPr>
            <a:r>
              <a:rPr sz="2801"/>
              <a:t>More nodes → better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2BC77-BFA4-1954-D027-8D89C27720E3}"/>
              </a:ext>
            </a:extLst>
          </p:cNvPr>
          <p:cNvSpPr txBox="1"/>
          <p:nvPr/>
        </p:nvSpPr>
        <p:spPr>
          <a:xfrm>
            <a:off x="6124975" y="4617210"/>
            <a:ext cx="6041683" cy="230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b="1" sz="1800"/>
            </a:pPr>
            <a:r>
              <a:rPr sz="2401"/>
              <a:t>Proof: Chevron Use Case</a:t>
            </a:r>
          </a:p>
          <a:p>
            <a:pPr algn="r">
              <a:defRPr sz="1400"/>
            </a:pPr>
            <a:r>
              <a:rPr sz="2401"/>
              <a:t>Mission-critical sensor connectivity</a:t>
            </a:r>
          </a:p>
          <a:p>
            <a:pPr algn="r">
              <a:defRPr sz="1400"/>
            </a:pPr>
            <a:r>
              <a:rPr sz="2401"/>
              <a:t>Distributed mesh = always-on</a:t>
            </a:r>
          </a:p>
          <a:p>
            <a:pPr algn="r">
              <a:defRPr sz="1400"/>
            </a:pPr>
            <a:endParaRPr lang="en-US" sz="2401"/>
          </a:p>
          <a:p>
            <a:pPr algn="r">
              <a:defRPr sz="1400"/>
            </a:pPr>
            <a:r>
              <a:rPr sz="2401"/>
              <a:t>Next Steps: Field trials → scale | Catalyst / CVC participation | Syndication across peers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7B90CD6-C2DF-B023-844E-8DE9C543474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1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76000" contrast="50000"/>
                    </a14:imgEffect>
                  </a14:imgLayer>
                </a14:imgProps>
              </a:ext>
            </a:extLst>
          </a:blip>
          <a:srcRect b="137" t="248"/>
          <a:stretch>
            <a:fillRect/>
          </a:stretch>
        </p:blipFill>
        <p:spPr>
          <a:xfrm>
            <a:off x="6164095" y="978556"/>
            <a:ext cx="6041683" cy="1567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40B292-7751-F735-D3D7-F8154B05A06A}"/>
              </a:ext>
            </a:extLst>
          </p:cNvPr>
          <p:cNvSpPr txBox="1"/>
          <p:nvPr/>
        </p:nvSpPr>
        <p:spPr>
          <a:xfrm>
            <a:off x="6298947" y="2558565"/>
            <a:ext cx="5833987" cy="49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601">
                <a:solidFill>
                  <a:srgbClr val="EBF0F5"/>
                </a:solidFill>
              </a:rPr>
              <a:t>Chevron: Zero Failures in Live Operation</a:t>
            </a:r>
          </a:p>
        </p:txBody>
      </p:sp>
      <p:sp>
        <p:nvSpPr>
          <p:cNvPr descr="$PPTXTitle" id="15" name="object 2">
            <a:extLst>
              <a:ext uri="{FF2B5EF4-FFF2-40B4-BE49-F238E27FC236}">
                <a16:creationId xmlns:a16="http://schemas.microsoft.com/office/drawing/2014/main" id="{88756E4F-3318-0920-AB50-4D326C00BD06}"/>
              </a:ext>
            </a:extLst>
          </p:cNvPr>
          <p:cNvSpPr txBox="1">
            <a:spLocks/>
          </p:cNvSpPr>
          <p:nvPr/>
        </p:nvSpPr>
        <p:spPr>
          <a:xfrm>
            <a:off x="9392" y="918960"/>
            <a:ext cx="5970231" cy="637520"/>
          </a:xfrm>
          <a:prstGeom prst="rect">
            <a:avLst/>
          </a:prstGeom>
        </p:spPr>
        <p:txBody>
          <a:bodyPr bIns="0" lIns="0" rIns="0" rtlCol="0" tIns="15244" vert="horz" wrap="square">
            <a:sp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4">
              <a:lnSpc>
                <a:spcPts val="5187"/>
              </a:lnSpc>
              <a:spcBef>
                <a:spcPts val="120"/>
              </a:spcBef>
            </a:pPr>
            <a:r>
              <a:rPr lang="en-US" spc="-30" sz="3601">
                <a:solidFill>
                  <a:srgbClr val="FFFFFF"/>
                </a:solidFill>
              </a:rPr>
              <a:t>Chevron’s </a:t>
            </a:r>
            <a:r>
              <a:rPr lang="en-US" spc="-10" sz="3601">
                <a:solidFill>
                  <a:srgbClr val="FFFFFF"/>
                </a:solidFill>
              </a:rPr>
              <a:t>challenges </a:t>
            </a:r>
            <a:r>
              <a:rPr lang="en-US" sz="2801">
                <a:solidFill>
                  <a:srgbClr val="EBF0F5"/>
                </a:solidFill>
              </a:rPr>
              <a:t>led to a POC</a:t>
            </a:r>
            <a:endParaRPr lang="en-US" sz="2801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EF9BCE7-AE13-E257-ACC0-B3F69DACF3BF}"/>
              </a:ext>
            </a:extLst>
          </p:cNvPr>
          <p:cNvSpPr/>
          <p:nvPr/>
        </p:nvSpPr>
        <p:spPr>
          <a:xfrm>
            <a:off x="6109082" y="1017367"/>
            <a:ext cx="1072371" cy="579536"/>
          </a:xfrm>
          <a:prstGeom prst="rightArrow">
            <a:avLst>
              <a:gd fmla="val 50000" name="adj1"/>
              <a:gd fmla="val 51923" name="adj2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87896607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73BEEE61-8F44-5819-3C73-1818D394A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893"/>
            <a:ext cx="12192000" cy="685978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5CB60-BF22-A461-AD7B-963D89E175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62"/>
          <a:stretch>
            <a:fillRect/>
          </a:stretch>
        </p:blipFill>
        <p:spPr>
          <a:xfrm>
            <a:off x="1" y="-893"/>
            <a:ext cx="12191999" cy="674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A842C-AC02-B143-CD1A-93F156CFBF48}"/>
              </a:ext>
            </a:extLst>
          </p:cNvPr>
          <p:cNvSpPr txBox="1"/>
          <p:nvPr/>
        </p:nvSpPr>
        <p:spPr>
          <a:xfrm>
            <a:off x="382066" y="230666"/>
            <a:ext cx="11644148" cy="1180926"/>
          </a:xfrm>
          <a:prstGeom prst="rect">
            <a:avLst/>
          </a:prstGeom>
        </p:spPr>
        <p:txBody>
          <a:bodyPr anchor="ctr" bIns="45732" lIns="91464" rIns="91464" rtlCol="0" tIns="45732" vert="horz">
            <a:normAutofit lnSpcReduction="10000"/>
          </a:bodyPr>
          <a:lstStyle/>
          <a:p>
            <a:pPr defTabSz="91467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Platform</a:t>
            </a:r>
          </a:p>
          <a:p>
            <a:pPr defTabSz="91467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b="1" lang="en-US" sz="410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Foundational Network Infrastructure – software first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7B9AF-A388-416F-C4B5-BC3EC3EF630F}"/>
              </a:ext>
            </a:extLst>
          </p:cNvPr>
          <p:cNvSpPr txBox="1"/>
          <p:nvPr/>
        </p:nvSpPr>
        <p:spPr>
          <a:xfrm>
            <a:off x="308187" y="1639859"/>
            <a:ext cx="7294758" cy="4668988"/>
          </a:xfrm>
          <a:prstGeom prst="rect">
            <a:avLst/>
          </a:prstGeom>
          <a:ln>
            <a:noFill/>
          </a:ln>
        </p:spPr>
        <p:txBody>
          <a:bodyPr bIns="45732" lIns="91464" rIns="91464" rtlCol="0" tIns="45732" vert="horz">
            <a:normAutofit fontScale="92500" lnSpcReduction="10000"/>
          </a:bodyPr>
          <a:lstStyle/>
          <a:p>
            <a:pPr defTabSz="914674">
              <a:lnSpc>
                <a:spcPct val="90000"/>
              </a:lnSpc>
              <a:spcAft>
                <a:spcPts val="600"/>
              </a:spcAft>
            </a:pPr>
            <a:r>
              <a:rPr b="1" lang="en-US" sz="3001">
                <a:solidFill>
                  <a:srgbClr val="FFFFFF"/>
                </a:solidFill>
              </a:rPr>
              <a:t>Edge-based SaaS + network intelligence = our IP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lang="en-US" sz="2801">
                <a:solidFill>
                  <a:srgbClr val="FFFFFF"/>
                </a:solidFill>
              </a:rPr>
              <a:t>Operates on open, industrial grade Mesh standard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lang="en-US" sz="2801">
                <a:solidFill>
                  <a:srgbClr val="FFFFFF"/>
                </a:solidFill>
              </a:rPr>
              <a:t>Deployable anywhere, any environment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lang="en-US" sz="2801">
                <a:solidFill>
                  <a:srgbClr val="FFFFFF"/>
                </a:solidFill>
              </a:rPr>
              <a:t>Secure, low power, autonomous routing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lang="en-US" sz="2801">
                <a:solidFill>
                  <a:srgbClr val="FFFFFF"/>
                </a:solidFill>
              </a:rPr>
              <a:t>Vendor-agnostic, kits &amp; prototypes accelerate GTM</a:t>
            </a: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lang="en-US" sz="2801">
              <a:solidFill>
                <a:srgbClr val="FFFFFF"/>
              </a:solidFill>
            </a:endParaRPr>
          </a:p>
          <a:p>
            <a:pPr defTabSz="914674" indent="-228669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lang="en-US" sz="2801">
                <a:solidFill>
                  <a:srgbClr val="FFFFFF"/>
                </a:solidFill>
              </a:rPr>
              <a:t>100% uptime for controls and data collection (AI)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31FECDD-EFD3-F62A-8997-76D04DB1184E}"/>
              </a:ext>
            </a:extLst>
          </p:cNvPr>
          <p:cNvSpPr/>
          <p:nvPr/>
        </p:nvSpPr>
        <p:spPr>
          <a:xfrm>
            <a:off x="7752389" y="3007820"/>
            <a:ext cx="1824868" cy="2012096"/>
          </a:xfrm>
          <a:custGeom>
            <a:avLst/>
            <a:gdLst>
              <a:gd fmla="*/ 0 w 2291291" name="csX0"/>
              <a:gd fmla="*/ 996712 h 1993423" name="csY0"/>
              <a:gd fmla="*/ 498356 w 2291291" name="csX1"/>
              <a:gd fmla="*/ 0 h 1993423" name="csY1"/>
              <a:gd fmla="*/ 1792935 w 2291291" name="csX2"/>
              <a:gd fmla="*/ 0 h 1993423" name="csY2"/>
              <a:gd fmla="*/ 2291291 w 2291291" name="csX3"/>
              <a:gd fmla="*/ 996712 h 1993423" name="csY3"/>
              <a:gd fmla="*/ 1792935 w 2291291" name="csX4"/>
              <a:gd fmla="*/ 1993423 h 1993423" name="csY4"/>
              <a:gd fmla="*/ 498356 w 2291291" name="csX5"/>
              <a:gd fmla="*/ 1993423 h 1993423" name="csY5"/>
              <a:gd fmla="*/ 0 w 2291291" name="csX6"/>
              <a:gd fmla="*/ 996712 h 1993423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1993423" w="2291291">
                <a:moveTo>
                  <a:pt x="1145645" y="0"/>
                </a:moveTo>
                <a:lnTo>
                  <a:pt x="2291291" y="433570"/>
                </a:lnTo>
                <a:lnTo>
                  <a:pt x="2291291" y="1559853"/>
                </a:lnTo>
                <a:lnTo>
                  <a:pt x="1145645" y="1993423"/>
                </a:lnTo>
                <a:lnTo>
                  <a:pt x="0" y="1559853"/>
                </a:lnTo>
                <a:lnTo>
                  <a:pt x="0" y="433570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5749" lIns="379321" numCol="1" rIns="379321" spcCol="1270" spcFirstLastPara="0" tIns="425752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lang="en-US" sz="1400">
                <a:solidFill>
                  <a:schemeClr val="tx1"/>
                </a:solidFill>
              </a:rPr>
              <a:t>device firmware and prototypes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2B6E8CF-7679-46F3-8AA0-C0CAE96E6037}"/>
              </a:ext>
            </a:extLst>
          </p:cNvPr>
          <p:cNvSpPr/>
          <p:nvPr/>
        </p:nvSpPr>
        <p:spPr>
          <a:xfrm>
            <a:off x="9726241" y="2989379"/>
            <a:ext cx="1868447" cy="2012096"/>
          </a:xfrm>
          <a:custGeom>
            <a:avLst/>
            <a:gdLst>
              <a:gd fmla="*/ 0 w 2291291" name="csX0"/>
              <a:gd fmla="*/ 996712 h 1993423" name="csY0"/>
              <a:gd fmla="*/ 498356 w 2291291" name="csX1"/>
              <a:gd fmla="*/ 0 h 1993423" name="csY1"/>
              <a:gd fmla="*/ 1792935 w 2291291" name="csX2"/>
              <a:gd fmla="*/ 0 h 1993423" name="csY2"/>
              <a:gd fmla="*/ 2291291 w 2291291" name="csX3"/>
              <a:gd fmla="*/ 996712 h 1993423" name="csY3"/>
              <a:gd fmla="*/ 1792935 w 2291291" name="csX4"/>
              <a:gd fmla="*/ 1993423 h 1993423" name="csY4"/>
              <a:gd fmla="*/ 498356 w 2291291" name="csX5"/>
              <a:gd fmla="*/ 1993423 h 1993423" name="csY5"/>
              <a:gd fmla="*/ 0 w 2291291" name="csX6"/>
              <a:gd fmla="*/ 996712 h 1993423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1993423" w="2291291">
                <a:moveTo>
                  <a:pt x="1145645" y="0"/>
                </a:moveTo>
                <a:lnTo>
                  <a:pt x="2291291" y="433570"/>
                </a:lnTo>
                <a:lnTo>
                  <a:pt x="2291291" y="1559853"/>
                </a:lnTo>
                <a:lnTo>
                  <a:pt x="1145645" y="1993423"/>
                </a:lnTo>
                <a:lnTo>
                  <a:pt x="0" y="1559853"/>
                </a:lnTo>
                <a:lnTo>
                  <a:pt x="0" y="433570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57151" lIns="310723" numCol="1" rIns="310723" spcCol="1270" spcFirstLastPara="0" tIns="357154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lang="en-US" sz="1400">
                <a:solidFill>
                  <a:schemeClr val="tx1"/>
                </a:solidFill>
              </a:rPr>
              <a:t>proprietary edge-based software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A9F45BB-8ECC-47D6-A204-882904E78202}"/>
              </a:ext>
            </a:extLst>
          </p:cNvPr>
          <p:cNvSpPr/>
          <p:nvPr/>
        </p:nvSpPr>
        <p:spPr>
          <a:xfrm>
            <a:off x="8781254" y="1360947"/>
            <a:ext cx="1780626" cy="1940268"/>
          </a:xfrm>
          <a:custGeom>
            <a:avLst/>
            <a:gdLst>
              <a:gd fmla="*/ 0 w 2291291" name="csX0"/>
              <a:gd fmla="*/ 996712 h 1993423" name="csY0"/>
              <a:gd fmla="*/ 498356 w 2291291" name="csX1"/>
              <a:gd fmla="*/ 0 h 1993423" name="csY1"/>
              <a:gd fmla="*/ 1792935 w 2291291" name="csX2"/>
              <a:gd fmla="*/ 0 h 1993423" name="csY2"/>
              <a:gd fmla="*/ 2291291 w 2291291" name="csX3"/>
              <a:gd fmla="*/ 996712 h 1993423" name="csY3"/>
              <a:gd fmla="*/ 1792935 w 2291291" name="csX4"/>
              <a:gd fmla="*/ 1993423 h 1993423" name="csY4"/>
              <a:gd fmla="*/ 498356 w 2291291" name="csX5"/>
              <a:gd fmla="*/ 1993423 h 1993423" name="csY5"/>
              <a:gd fmla="*/ 0 w 2291291" name="csX6"/>
              <a:gd fmla="*/ 996712 h 1993423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1993423" w="2291291">
                <a:moveTo>
                  <a:pt x="1145645" y="0"/>
                </a:moveTo>
                <a:lnTo>
                  <a:pt x="2291291" y="433570"/>
                </a:lnTo>
                <a:lnTo>
                  <a:pt x="2291291" y="1559853"/>
                </a:lnTo>
                <a:lnTo>
                  <a:pt x="1145645" y="1993423"/>
                </a:lnTo>
                <a:lnTo>
                  <a:pt x="0" y="1559853"/>
                </a:lnTo>
                <a:lnTo>
                  <a:pt x="0" y="433570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25749" lIns="379321" numCol="1" rIns="379321" spcCol="1270" spcFirstLastPara="0" tIns="425752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lang="en-US" sz="1400">
                <a:solidFill>
                  <a:schemeClr val="tx1"/>
                </a:solidFill>
              </a:rPr>
              <a:t>Distributed Wireless Networks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5CBF0F-0C47-741A-BA39-B9909611DBB6}"/>
              </a:ext>
            </a:extLst>
          </p:cNvPr>
          <p:cNvSpPr/>
          <p:nvPr/>
        </p:nvSpPr>
        <p:spPr>
          <a:xfrm>
            <a:off x="8635753" y="4700100"/>
            <a:ext cx="2137056" cy="2012096"/>
          </a:xfrm>
          <a:custGeom>
            <a:avLst/>
            <a:gdLst>
              <a:gd fmla="*/ 0 w 2291291" name="csX0"/>
              <a:gd fmla="*/ 1111075 h 2222149" name="csY0"/>
              <a:gd fmla="*/ 555537 w 2291291" name="csX1"/>
              <a:gd fmla="*/ 1 h 2222149" name="csY1"/>
              <a:gd fmla="*/ 1735754 w 2291291" name="csX2"/>
              <a:gd fmla="*/ 1 h 2222149" name="csY2"/>
              <a:gd fmla="*/ 2291291 w 2291291" name="csX3"/>
              <a:gd fmla="*/ 1111075 h 2222149" name="csY3"/>
              <a:gd fmla="*/ 1735754 w 2291291" name="csX4"/>
              <a:gd fmla="*/ 2222148 h 2222149" name="csY4"/>
              <a:gd fmla="*/ 555537 w 2291291" name="csX5"/>
              <a:gd fmla="*/ 2222148 h 2222149" name="csY5"/>
              <a:gd fmla="*/ 0 w 2291291" name="csX6"/>
              <a:gd fmla="*/ 1111075 h 2222149" name="csY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b="b" l="l" r="r" t="t"/>
            <a:pathLst>
              <a:path h="2222149" w="2291291">
                <a:moveTo>
                  <a:pt x="1145645" y="0"/>
                </a:moveTo>
                <a:lnTo>
                  <a:pt x="2291290" y="538773"/>
                </a:lnTo>
                <a:lnTo>
                  <a:pt x="2291290" y="1683376"/>
                </a:lnTo>
                <a:lnTo>
                  <a:pt x="1145645" y="2222149"/>
                </a:lnTo>
                <a:lnTo>
                  <a:pt x="1" y="1683376"/>
                </a:lnTo>
                <a:lnTo>
                  <a:pt x="1" y="538773"/>
                </a:lnTo>
                <a:lnTo>
                  <a:pt x="114564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76218" lIns="364865" numCol="1" rIns="364866" spcCol="1270" spcFirstLastPara="0" tIns="376218" vert="horz" wrap="square">
            <a:noAutofit/>
          </a:bodyPr>
          <a:lstStyle/>
          <a:p>
            <a:pPr algn="ctr" defTabSz="8003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lang="en-US" sz="1400">
                <a:solidFill>
                  <a:schemeClr val="tx1"/>
                </a:solidFill>
              </a:rPr>
              <a:t>robust, open distributed standard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0FA8D71-5EBB-AA93-E42F-2BDF24DE4A33}"/>
              </a:ext>
            </a:extLst>
          </p:cNvPr>
          <p:cNvSpPr/>
          <p:nvPr/>
        </p:nvSpPr>
        <p:spPr>
          <a:xfrm>
            <a:off x="10772809" y="1921004"/>
            <a:ext cx="1302732" cy="81043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8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EA680-1F7F-339B-4175-1E6FC530325F}"/>
              </a:ext>
            </a:extLst>
          </p:cNvPr>
          <p:cNvSpPr txBox="1"/>
          <p:nvPr/>
        </p:nvSpPr>
        <p:spPr>
          <a:xfrm>
            <a:off x="10793633" y="2155586"/>
            <a:ext cx="1232581" cy="36942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801"/>
              <a:t>Data to API</a:t>
            </a:r>
          </a:p>
        </p:txBody>
      </p:sp>
    </p:spTree>
    <p:extLst>
      <p:ext uri="{BB962C8B-B14F-4D97-AF65-F5344CB8AC3E}">
        <p14:creationId xmlns:p14="http://schemas.microsoft.com/office/powerpoint/2010/main" val="1185434273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4A6BC3-7602-7B32-46EF-DA608477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-33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893"/>
            <a:ext cx="12192000" cy="6859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74" y="391356"/>
            <a:ext cx="4048031" cy="41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sz="4401">
                <a:solidFill>
                  <a:srgbClr val="EBF0F5"/>
                </a:solidFill>
              </a:rPr>
              <a:t>Scaling </a:t>
            </a:r>
          </a:p>
          <a:p>
            <a:r>
              <a:rPr b="1" lang="en-US" sz="4401">
                <a:solidFill>
                  <a:srgbClr val="EBF0F5"/>
                </a:solidFill>
              </a:rPr>
              <a:t>m</a:t>
            </a:r>
            <a:r>
              <a:rPr b="1" sz="4401">
                <a:solidFill>
                  <a:srgbClr val="EBF0F5"/>
                </a:solidFill>
              </a:rPr>
              <a:t>arket </a:t>
            </a:r>
            <a:r>
              <a:rPr b="1" lang="en-US" sz="4401">
                <a:solidFill>
                  <a:srgbClr val="EBF0F5"/>
                </a:solidFill>
              </a:rPr>
              <a:t>v</a:t>
            </a:r>
            <a:r>
              <a:rPr b="1" sz="4401">
                <a:solidFill>
                  <a:srgbClr val="EBF0F5"/>
                </a:solidFill>
              </a:rPr>
              <a:t>alidation</a:t>
            </a:r>
            <a:r>
              <a:rPr b="1" lang="en-US" sz="4401">
                <a:solidFill>
                  <a:srgbClr val="EBF0F5"/>
                </a:solidFill>
              </a:rPr>
              <a:t> </a:t>
            </a:r>
          </a:p>
          <a:p>
            <a:endParaRPr b="1" lang="en-US" sz="4401">
              <a:solidFill>
                <a:srgbClr val="EBF0F5"/>
              </a:solidFill>
            </a:endParaRPr>
          </a:p>
          <a:p>
            <a:r>
              <a:rPr b="1" lang="en-US" sz="4401">
                <a:solidFill>
                  <a:srgbClr val="EBF0F5"/>
                </a:solidFill>
              </a:rPr>
              <a:t>active</a:t>
            </a:r>
          </a:p>
          <a:p>
            <a:r>
              <a:rPr b="1" lang="en-US" sz="4401">
                <a:solidFill>
                  <a:srgbClr val="EBF0F5"/>
                </a:solidFill>
              </a:rPr>
              <a:t>paid pilots </a:t>
            </a:r>
          </a:p>
        </p:txBody>
      </p:sp>
      <p:pic>
        <p:nvPicPr>
          <p:cNvPr descr="A logo with green and white text&#10;&#10;AI-generated content may be incorrect." id="4" name="Picture 3">
            <a:extLst>
              <a:ext uri="{FF2B5EF4-FFF2-40B4-BE49-F238E27FC236}">
                <a16:creationId xmlns:a16="http://schemas.microsoft.com/office/drawing/2014/main" id="{767E5E31-3D3E-94CB-9A23-51EBF431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9" r="148" t="548"/>
          <a:stretch>
            <a:fillRect/>
          </a:stretch>
        </p:blipFill>
        <p:spPr>
          <a:xfrm>
            <a:off x="6967990" y="4349118"/>
            <a:ext cx="1995175" cy="650918"/>
          </a:xfrm>
          <a:prstGeom prst="roundRect">
            <a:avLst/>
          </a:prstGeom>
          <a:ln>
            <a:noFill/>
          </a:ln>
        </p:spPr>
      </p:pic>
      <p:pic>
        <p:nvPicPr>
          <p:cNvPr descr="A close-up of a logo&#10;&#10;AI-generated content may be incorrect." id="5" name="Picture 4">
            <a:extLst>
              <a:ext uri="{FF2B5EF4-FFF2-40B4-BE49-F238E27FC236}">
                <a16:creationId xmlns:a16="http://schemas.microsoft.com/office/drawing/2014/main" id="{04EB3DC2-6D59-FEA4-E4F8-28C0AE82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5"/>
          <a:stretch>
            <a:fillRect/>
          </a:stretch>
        </p:blipFill>
        <p:spPr>
          <a:xfrm>
            <a:off x="2816154" y="3089566"/>
            <a:ext cx="2215864" cy="636260"/>
          </a:xfrm>
          <a:prstGeom prst="roundRect">
            <a:avLst/>
          </a:prstGeom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3EA7900-6583-7D85-8A6F-BAEDFA0A055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" l="-13447" r="-11030" t="744"/>
          <a:stretch>
            <a:fillRect/>
          </a:stretch>
        </p:blipFill>
        <p:spPr bwMode="auto">
          <a:xfrm>
            <a:off x="2542743" y="1677485"/>
            <a:ext cx="2945088" cy="791904"/>
          </a:xfrm>
          <a:prstGeom prst="roundRect">
            <a:avLst>
              <a:gd fmla="val 0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D0FED3B-596B-B0A9-485D-AB4CFF4FBD4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66" l="175" r="301" t="-12700"/>
          <a:stretch>
            <a:fillRect/>
          </a:stretch>
        </p:blipFill>
        <p:spPr bwMode="auto">
          <a:xfrm>
            <a:off x="7649978" y="2743447"/>
            <a:ext cx="1353154" cy="1246842"/>
          </a:xfrm>
          <a:prstGeom prst="roundRect">
            <a:avLst>
              <a:gd fmla="val 8547" name="adj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FBCD0-F217-2C12-7024-48871D436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629" y="4388611"/>
            <a:ext cx="2758734" cy="571933"/>
          </a:xfrm>
          <a:prstGeom prst="rect">
            <a:avLst/>
          </a:prstGeom>
        </p:spPr>
      </p:pic>
      <p:pic>
        <p:nvPicPr>
          <p:cNvPr descr="A logo with text on it&#10;&#10;AI-generated content may be incorrect." id="9" name="Picture 8">
            <a:extLst>
              <a:ext uri="{FF2B5EF4-FFF2-40B4-BE49-F238E27FC236}">
                <a16:creationId xmlns:a16="http://schemas.microsoft.com/office/drawing/2014/main" id="{04C47AF8-E443-C842-7B78-64FE3D8BD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3906" y="217104"/>
            <a:ext cx="1798094" cy="80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3DA4D-B583-FBD3-B1B5-964A846345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6751" y="1568438"/>
            <a:ext cx="1719042" cy="962664"/>
          </a:xfrm>
          <a:prstGeom prst="rect">
            <a:avLst/>
          </a:prstGeom>
        </p:spPr>
      </p:pic>
      <p:pic>
        <p:nvPicPr>
          <p:cNvPr descr="A logo with text on it&#10;&#10;AI-generated content may be incorrect." id="12" name="Picture 11">
            <a:extLst>
              <a:ext uri="{FF2B5EF4-FFF2-40B4-BE49-F238E27FC236}">
                <a16:creationId xmlns:a16="http://schemas.microsoft.com/office/drawing/2014/main" id="{3D8905AD-4FBA-E1C4-24CC-BFDE2975A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574" y="2872969"/>
            <a:ext cx="1503556" cy="758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42ACA0-902C-6172-B598-42BE5091379F}"/>
              </a:ext>
            </a:extLst>
          </p:cNvPr>
          <p:cNvSpPr txBox="1"/>
          <p:nvPr/>
        </p:nvSpPr>
        <p:spPr>
          <a:xfrm>
            <a:off x="9342183" y="2376377"/>
            <a:ext cx="2827769" cy="206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sz="3201">
                <a:solidFill>
                  <a:srgbClr val="EBF0F5"/>
                </a:solidFill>
              </a:rPr>
              <a:t>same </a:t>
            </a:r>
            <a:r>
              <a:rPr b="1" lang="en-US" sz="3201">
                <a:solidFill>
                  <a:srgbClr val="FFFFFF"/>
                </a:solidFill>
              </a:rPr>
              <a:t>foundational, network infrastructure</a:t>
            </a:r>
            <a:endParaRPr b="1" lang="en-US" sz="3601">
              <a:solidFill>
                <a:srgbClr val="EBF0F5"/>
              </a:solidFill>
            </a:endParaRPr>
          </a:p>
        </p:txBody>
      </p:sp>
      <p:pic>
        <p:nvPicPr>
          <p:cNvPr descr="Thomasville Fire &amp; Rescue | Thomasville NC" id="3074" name="Picture 2">
            <a:extLst>
              <a:ext uri="{FF2B5EF4-FFF2-40B4-BE49-F238E27FC236}">
                <a16:creationId xmlns:a16="http://schemas.microsoft.com/office/drawing/2014/main" id="{94F0220B-D732-3CE6-6623-92C46A879A6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9" y="5343253"/>
            <a:ext cx="1365685" cy="13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Monroe Fire Department | Monroe NC" id="3076" name="Picture 4">
            <a:extLst>
              <a:ext uri="{FF2B5EF4-FFF2-40B4-BE49-F238E27FC236}">
                <a16:creationId xmlns:a16="http://schemas.microsoft.com/office/drawing/2014/main" id="{DCF1E44E-26E1-1F96-64BB-F3B18AB1679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06" y="5343253"/>
            <a:ext cx="1371781" cy="13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Fire Fighters ..." id="3078" name="Picture 6">
            <a:extLst>
              <a:ext uri="{FF2B5EF4-FFF2-40B4-BE49-F238E27FC236}">
                <a16:creationId xmlns:a16="http://schemas.microsoft.com/office/drawing/2014/main" id="{EF2CE053-9AED-4D82-2373-CB44C6D9B86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89" y="5343251"/>
            <a:ext cx="1365686" cy="13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479AF8-0581-D1FD-5044-BD1A905B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" t="9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A32724-1D19-C2BA-06BF-19EFBF06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31"/>
            <a:ext cx="2758734" cy="571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B5422-470E-12AB-89F2-D9D24FEC8824}"/>
              </a:ext>
            </a:extLst>
          </p:cNvPr>
          <p:cNvSpPr txBox="1"/>
          <p:nvPr/>
        </p:nvSpPr>
        <p:spPr>
          <a:xfrm>
            <a:off x="9243180" y="3654082"/>
            <a:ext cx="24564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u="sng">
                <a:solidFill>
                  <a:schemeClr val="bg1"/>
                </a:solidFill>
              </a:rPr>
              <a:t>Key Areas Monitored</a:t>
            </a:r>
          </a:p>
          <a:p>
            <a:r>
              <a:rPr lang="en-US">
                <a:solidFill>
                  <a:schemeClr val="bg1"/>
                </a:solidFill>
              </a:rPr>
              <a:t>Engine Room</a:t>
            </a:r>
          </a:p>
          <a:p>
            <a:r>
              <a:rPr lang="en-US">
                <a:solidFill>
                  <a:schemeClr val="bg1"/>
                </a:solidFill>
              </a:rPr>
              <a:t>HVAC	</a:t>
            </a:r>
          </a:p>
          <a:p>
            <a:r>
              <a:rPr lang="en-US">
                <a:solidFill>
                  <a:schemeClr val="bg1"/>
                </a:solidFill>
              </a:rPr>
              <a:t>Galley	</a:t>
            </a:r>
          </a:p>
          <a:p>
            <a:r>
              <a:rPr lang="en-US">
                <a:solidFill>
                  <a:schemeClr val="bg1"/>
                </a:solidFill>
              </a:rPr>
              <a:t>Water/Waste	</a:t>
            </a:r>
          </a:p>
          <a:p>
            <a:r>
              <a:rPr lang="en-US">
                <a:solidFill>
                  <a:schemeClr val="bg1"/>
                </a:solidFill>
              </a:rPr>
              <a:t>Safety/Fire	</a:t>
            </a:r>
          </a:p>
          <a:p>
            <a:r>
              <a:rPr lang="en-US">
                <a:solidFill>
                  <a:schemeClr val="bg1"/>
                </a:solidFill>
              </a:rPr>
              <a:t>Guest Cabins	</a:t>
            </a:r>
          </a:p>
          <a:p>
            <a:r>
              <a:rPr lang="en-US">
                <a:solidFill>
                  <a:schemeClr val="bg1"/>
                </a:solidFill>
              </a:rPr>
              <a:t>Cargo	</a:t>
            </a:r>
          </a:p>
        </p:txBody>
      </p:sp>
    </p:spTree>
    <p:extLst>
      <p:ext uri="{BB962C8B-B14F-4D97-AF65-F5344CB8AC3E}">
        <p14:creationId xmlns:p14="http://schemas.microsoft.com/office/powerpoint/2010/main" val="387965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EE9DB33986D4CB50DA2B5D5F60C6C" ma:contentTypeVersion="13" ma:contentTypeDescription="Create a new document." ma:contentTypeScope="" ma:versionID="5a128fa80a04a536d83bf2042018996b">
  <xsd:schema xmlns:xsd="http://www.w3.org/2001/XMLSchema" xmlns:xs="http://www.w3.org/2001/XMLSchema" xmlns:p="http://schemas.microsoft.com/office/2006/metadata/properties" xmlns:ns2="0d63b8c0-b078-4196-b663-1cf0e65af703" xmlns:ns3="46344db7-36af-45aa-a605-ec133b349399" targetNamespace="http://schemas.microsoft.com/office/2006/metadata/properties" ma:root="true" ma:fieldsID="2424fa5f2d8106a49722f49b0725a32d" ns2:_="" ns3:_="">
    <xsd:import namespace="0d63b8c0-b078-4196-b663-1cf0e65af703"/>
    <xsd:import namespace="46344db7-36af-45aa-a605-ec133b349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3b8c0-b078-4196-b663-1cf0e65af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a4fa60-6b20-446b-9659-53b130edcc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44db7-36af-45aa-a605-ec133b34939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13554a-4f36-40eb-89c4-3d0704dedb40}" ma:internalName="TaxCatchAll" ma:showField="CatchAllData" ma:web="46344db7-36af-45aa-a605-ec133b349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344db7-36af-45aa-a605-ec133b349399" xsi:nil="true"/>
    <lcf76f155ced4ddcb4097134ff3c332f xmlns="0d63b8c0-b078-4196-b663-1cf0e65af7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33F978-2153-4FD4-B580-058666633488}"/>
</file>

<file path=customXml/itemProps2.xml><?xml version="1.0" encoding="utf-8"?>
<ds:datastoreItem xmlns:ds="http://schemas.openxmlformats.org/officeDocument/2006/customXml" ds:itemID="{8AAF3E83-F6B5-41AD-BB3C-494FD20EBA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0E23F5-44BF-4944-9A6A-012D0C4E73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How it works - Traditional IoT vs. Distributed Mesh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Model SaaS-First, Data, Firmware licensing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Recognized and Rewarded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revision>1</cp:revision>
  <dcterms:created xsi:type="dcterms:W3CDTF">2013-01-27T09:14:16Z</dcterms:created>
  <dcterms:modified xsi:type="dcterms:W3CDTF">2026-03-18T17:32:17Z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0x01010023EEE9DB33986D4CB50DA2B5D5F60C6C</vt:lpwstr>
  </property>
  <property fmtid="{D5CDD505-2E9C-101B-9397-08002B2CF9AE}" pid="3" name="NXPowerLiteLastOptimized">
    <vt:lpwstr>3879996</vt:lpwstr>
  </property>
  <property fmtid="{D5CDD505-2E9C-101B-9397-08002B2CF9AE}" pid="4" name="NXPowerLiteSettings">
    <vt:lpwstr>F70005D002A000</vt:lpwstr>
  </property>
  <property fmtid="{D5CDD505-2E9C-101B-9397-08002B2CF9AE}" pid="5" name="NXPowerLiteVersion">
    <vt:lpwstr>D11.0.1</vt:lpwstr>
  </property>
  <property fmtid="{D5CDD505-2E9C-101B-9397-08002B2CF9AE}" pid="6" name="Order">
    <vt:r8>362000</vt:r8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  <property fmtid="{D5CDD505-2E9C-101B-9397-08002B2CF9AE}" pid="15" name="MediaServiceImageTags">
    <vt:lpwstr/>
  </property>
</Properties>
</file>